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5"/>
  </p:notes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a:srgbClr val="FCF60E"/>
    <a:srgbClr val="0033CC"/>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7" autoAdjust="0"/>
    <p:restoredTop sz="91304" autoAdjust="0"/>
  </p:normalViewPr>
  <p:slideViewPr>
    <p:cSldViewPr>
      <p:cViewPr varScale="1">
        <p:scale>
          <a:sx n="103" d="100"/>
          <a:sy n="103" d="100"/>
        </p:scale>
        <p:origin x="1320" y="11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Module </a:t>
          </a:r>
          <a:r>
            <a:rPr lang="it-IT" dirty="0" err="1"/>
            <a:t>Introduction</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STOPPING &amp; RESTARTING CONTAINERS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UNDERSTANDING ATTACHED &amp; DEATTACHED CONTAINERS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UNDERSTANDING ATTACHED &amp; DEATTACHED CONTAINERS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ENTERING INTERACTIVE MODE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DELETING IMAGES &amp; CONTAINERS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INSPECTING IMAGES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COPYING FILES INTO &amp; FROM A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NAMING &amp;TAGGING CONTAINERS AND IMAGES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TIME to PRACTICE: IMAGES &amp;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SHARING IMAGES-OVERVIEW</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en-US" b="0" i="0" dirty="0"/>
            <a:t>Images &amp; Containers: What and Why?</a:t>
          </a:r>
          <a:endParaRPr lang="it-IT" dirty="0"/>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4814" custLinFactNeighborY="18161">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PUSHING IMAGE TO DOCKERHUB</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PULLING &amp; USING SHARED IMAGES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QUIZ TIME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035" custLinFactNeighborY="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USING AND RUNNING EXTERNAL (PRE BUILT)IMAGES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4814" custLinFactNeighborY="18161">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BUILDING OUR OWN IMAGE WITH A DOCKERFILE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4814" custLinFactNeighborY="18161">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RUNNING A CONTAINER BASED ON OUR IMAGE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IMAGES ARE READ ONLY</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UNDERSTANDING IMAGE LAYERS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QUIZ- IMAGE &amp; CONTAINER</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MANAGING IMAGES &amp; CONTAINERS</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Module </a:t>
          </a:r>
          <a:r>
            <a:rPr lang="it-IT" sz="2600" kern="1200" dirty="0" err="1"/>
            <a:t>Introduction</a:t>
          </a:r>
          <a:endParaRPr lang="it-IT" sz="2600" kern="1200" dirty="0"/>
        </a:p>
      </dsp:txBody>
      <dsp:txXfrm>
        <a:off x="30442" y="5316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STOPPING &amp; RESTARTING CONTAINERS</a:t>
          </a:r>
        </a:p>
      </dsp:txBody>
      <dsp:txXfrm>
        <a:off x="30442" y="53162"/>
        <a:ext cx="7715980"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46706"/>
          <a:ext cx="7776864" cy="59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it-IT" sz="2500" kern="1200" dirty="0"/>
            <a:t>UNDERSTANDING ATTACHED &amp; DEATTACHED CONTAINERS</a:t>
          </a:r>
        </a:p>
      </dsp:txBody>
      <dsp:txXfrm>
        <a:off x="29271" y="75977"/>
        <a:ext cx="7718322" cy="5410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46706"/>
          <a:ext cx="7776864" cy="59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it-IT" sz="2500" kern="1200" dirty="0"/>
            <a:t>UNDERSTANDING ATTACHED &amp; DEATTACHED CONTAINERS</a:t>
          </a:r>
        </a:p>
      </dsp:txBody>
      <dsp:txXfrm>
        <a:off x="29271" y="75977"/>
        <a:ext cx="7718322" cy="5410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ENTERING INTERACTIVE MODE</a:t>
          </a:r>
        </a:p>
      </dsp:txBody>
      <dsp:txXfrm>
        <a:off x="30442" y="42207"/>
        <a:ext cx="7715980"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DELETING IMAGES &amp; CONTAINERS</a:t>
          </a:r>
        </a:p>
      </dsp:txBody>
      <dsp:txXfrm>
        <a:off x="30442" y="42207"/>
        <a:ext cx="7715980" cy="5627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INSPECTING IMAGES</a:t>
          </a:r>
        </a:p>
      </dsp:txBody>
      <dsp:txXfrm>
        <a:off x="30442" y="42207"/>
        <a:ext cx="7715980" cy="5627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COPYING FILES INTO &amp; FROM A CONTAINER</a:t>
          </a:r>
        </a:p>
      </dsp:txBody>
      <dsp:txXfrm>
        <a:off x="30442" y="42207"/>
        <a:ext cx="7715980" cy="5627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NAMING &amp;TAGGING CONTAINERS AND IMAGES</a:t>
          </a:r>
        </a:p>
      </dsp:txBody>
      <dsp:txXfrm>
        <a:off x="30442" y="42207"/>
        <a:ext cx="7715980" cy="5627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TIME to PRACTICE: IMAGES &amp; CONTAINER</a:t>
          </a:r>
        </a:p>
      </dsp:txBody>
      <dsp:txXfrm>
        <a:off x="30442" y="42207"/>
        <a:ext cx="7715980" cy="5627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SHARING IMAGES-OVERVIEW</a:t>
          </a:r>
        </a:p>
      </dsp:txBody>
      <dsp:txXfrm>
        <a:off x="30442" y="42207"/>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i="0" kern="1200" dirty="0"/>
            <a:t>Images &amp; Containers: What and Why?</a:t>
          </a:r>
          <a:endParaRPr lang="it-IT" sz="2600" kern="1200" dirty="0"/>
        </a:p>
      </dsp:txBody>
      <dsp:txXfrm>
        <a:off x="30442" y="53162"/>
        <a:ext cx="7715980" cy="56272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PUSHING IMAGE TO DOCKERHUB</a:t>
          </a:r>
        </a:p>
      </dsp:txBody>
      <dsp:txXfrm>
        <a:off x="30442" y="42207"/>
        <a:ext cx="7715980" cy="56272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PULLING &amp; USING SHARED IMAGES</a:t>
          </a:r>
        </a:p>
      </dsp:txBody>
      <dsp:txXfrm>
        <a:off x="30442" y="42207"/>
        <a:ext cx="7715980" cy="5627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11765"/>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QUIZ TIME</a:t>
          </a:r>
        </a:p>
      </dsp:txBody>
      <dsp:txXfrm>
        <a:off x="30442" y="42207"/>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USING AND RUNNING EXTERNAL (PRE BUILT)IMAGES</a:t>
          </a:r>
        </a:p>
      </dsp:txBody>
      <dsp:txXfrm>
        <a:off x="30442" y="5316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BUILDING OUR OWN IMAGE WITH A DOCKERFILE</a:t>
          </a:r>
        </a:p>
      </dsp:txBody>
      <dsp:txXfrm>
        <a:off x="30442" y="5316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RUNNING A CONTAINER BASED ON OUR IMAGE</a:t>
          </a:r>
        </a:p>
      </dsp:txBody>
      <dsp:txXfrm>
        <a:off x="30442" y="5316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IMAGES ARE READ ONLY</a:t>
          </a:r>
        </a:p>
      </dsp:txBody>
      <dsp:txXfrm>
        <a:off x="30442" y="5316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UNDERSTANDING IMAGE LAYERS</a:t>
          </a:r>
        </a:p>
      </dsp:txBody>
      <dsp:txXfrm>
        <a:off x="30442" y="5316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QUIZ- IMAGE &amp; CONTAINER</a:t>
          </a:r>
        </a:p>
      </dsp:txBody>
      <dsp:txXfrm>
        <a:off x="30442" y="53162"/>
        <a:ext cx="7715980"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MANAGING IMAGES &amp; CONTAINERS</a:t>
          </a:r>
        </a:p>
      </dsp:txBody>
      <dsp:txXfrm>
        <a:off x="30442" y="5316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02/06/2023</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02/06/2023</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02/06/2023</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02/06/2023</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02/06/2023</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02/06/2023</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02/06/2023</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02/06/2023</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02/06/2023</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02/06/2023</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02/06/2023</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02/06/2023</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02/06/2023</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Layout" Target="../diagrams/layout9.xml"/><Relationship Id="rId7" Type="http://schemas.openxmlformats.org/officeDocument/2006/relationships/image" Target="../media/image6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10.xml"/><Relationship Id="rId7" Type="http://schemas.openxmlformats.org/officeDocument/2006/relationships/image" Target="../media/image67.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71.png"/><Relationship Id="rId5" Type="http://schemas.openxmlformats.org/officeDocument/2006/relationships/diagramColors" Target="../diagrams/colors10.xml"/><Relationship Id="rId10" Type="http://schemas.openxmlformats.org/officeDocument/2006/relationships/image" Target="../media/image70.png"/><Relationship Id="rId4" Type="http://schemas.openxmlformats.org/officeDocument/2006/relationships/diagramQuickStyle" Target="../diagrams/quickStyle10.xml"/><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diagramLayout" Target="../diagrams/layout11.xml"/><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diagramData" Target="../diagrams/data11.xml"/><Relationship Id="rId16" Type="http://schemas.openxmlformats.org/officeDocument/2006/relationships/image" Target="../media/image81.png"/><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image" Target="../media/image76.png"/><Relationship Id="rId5" Type="http://schemas.openxmlformats.org/officeDocument/2006/relationships/diagramColors" Target="../diagrams/colors11.xml"/><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diagramQuickStyle" Target="../diagrams/quickStyle11.xml"/><Relationship Id="rId9" Type="http://schemas.openxmlformats.org/officeDocument/2006/relationships/image" Target="../media/image74.png"/><Relationship Id="rId14" Type="http://schemas.openxmlformats.org/officeDocument/2006/relationships/image" Target="../media/image79.png"/></Relationships>
</file>

<file path=ppt/slides/_rels/slide1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diagramLayout" Target="../diagrams/layout12.xml"/><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image" Target="../media/image86.png"/><Relationship Id="rId5" Type="http://schemas.openxmlformats.org/officeDocument/2006/relationships/diagramColors" Target="../diagrams/colors12.xml"/><Relationship Id="rId10" Type="http://schemas.openxmlformats.org/officeDocument/2006/relationships/image" Target="../media/image85.png"/><Relationship Id="rId4" Type="http://schemas.openxmlformats.org/officeDocument/2006/relationships/diagramQuickStyle" Target="../diagrams/quickStyle12.xml"/><Relationship Id="rId9"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diagramLayout" Target="../diagrams/layout13.xml"/><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diagramData" Target="../diagrams/data13.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microsoft.com/office/2007/relationships/diagramDrawing" Target="../diagrams/drawing13.xml"/><Relationship Id="rId11" Type="http://schemas.openxmlformats.org/officeDocument/2006/relationships/image" Target="../media/image93.png"/><Relationship Id="rId5" Type="http://schemas.openxmlformats.org/officeDocument/2006/relationships/diagramColors" Target="../diagrams/colors13.xml"/><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diagramQuickStyle" Target="../diagrams/quickStyle13.xml"/><Relationship Id="rId9" Type="http://schemas.openxmlformats.org/officeDocument/2006/relationships/image" Target="../media/image91.png"/><Relationship Id="rId14" Type="http://schemas.openxmlformats.org/officeDocument/2006/relationships/image" Target="../media/image96.png"/></Relationships>
</file>

<file path=ppt/slides/_rels/slide1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diagramLayout" Target="../diagrams/layout14.xml"/><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diagramData" Target="../diagrams/data14.xml"/><Relationship Id="rId16" Type="http://schemas.openxmlformats.org/officeDocument/2006/relationships/image" Target="../media/image113.png"/><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image" Target="../media/image108.png"/><Relationship Id="rId5" Type="http://schemas.openxmlformats.org/officeDocument/2006/relationships/diagramColors" Target="../diagrams/colors14.xml"/><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diagramQuickStyle" Target="../diagrams/quickStyle14.xml"/><Relationship Id="rId9" Type="http://schemas.openxmlformats.org/officeDocument/2006/relationships/image" Target="../media/image106.png"/><Relationship Id="rId14" Type="http://schemas.openxmlformats.org/officeDocument/2006/relationships/image" Target="../media/image111.png"/></Relationships>
</file>

<file path=ppt/slides/_rels/slide1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Layout" Target="../diagrams/layout15.xml"/><Relationship Id="rId7" Type="http://schemas.openxmlformats.org/officeDocument/2006/relationships/image" Target="../media/image116.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diagramLayout" Target="../diagrams/layout16.xm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openxmlformats.org/officeDocument/2006/relationships/image" Target="../media/image122.png"/><Relationship Id="rId5" Type="http://schemas.openxmlformats.org/officeDocument/2006/relationships/diagramColors" Target="../diagrams/colors16.xml"/><Relationship Id="rId10" Type="http://schemas.openxmlformats.org/officeDocument/2006/relationships/image" Target="../media/image121.png"/><Relationship Id="rId4" Type="http://schemas.openxmlformats.org/officeDocument/2006/relationships/diagramQuickStyle" Target="../diagrams/quickStyle16.xml"/><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diagramLayout" Target="../diagrams/layout17.xml"/><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diagramData" Target="../diagrams/data17.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2.xml"/><Relationship Id="rId6" Type="http://schemas.microsoft.com/office/2007/relationships/diagramDrawing" Target="../diagrams/drawing17.xml"/><Relationship Id="rId11" Type="http://schemas.openxmlformats.org/officeDocument/2006/relationships/image" Target="../media/image129.png"/><Relationship Id="rId5" Type="http://schemas.openxmlformats.org/officeDocument/2006/relationships/diagramColors" Target="../diagrams/colors17.xml"/><Relationship Id="rId15" Type="http://schemas.openxmlformats.org/officeDocument/2006/relationships/image" Target="../media/image133.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diagramQuickStyle" Target="../diagrams/quickStyle17.xml"/><Relationship Id="rId9" Type="http://schemas.openxmlformats.org/officeDocument/2006/relationships/image" Target="../media/image127.png"/><Relationship Id="rId14" Type="http://schemas.openxmlformats.org/officeDocument/2006/relationships/image" Target="../media/image132.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diagramLayout" Target="../diagrams/layout19.xml"/><Relationship Id="rId7" Type="http://schemas.openxmlformats.org/officeDocument/2006/relationships/image" Target="../media/image139.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 Id="rId9" Type="http://schemas.openxmlformats.org/officeDocument/2006/relationships/image" Target="../media/image141.png"/></Relationships>
</file>

<file path=ppt/slides/_rels/slide21.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3" Type="http://schemas.openxmlformats.org/officeDocument/2006/relationships/diagramLayout" Target="../diagrams/layout20.xml"/><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 Type="http://schemas.openxmlformats.org/officeDocument/2006/relationships/diagramData" Target="../diagrams/data20.xml"/><Relationship Id="rId16" Type="http://schemas.openxmlformats.org/officeDocument/2006/relationships/image" Target="../media/image151.png"/><Relationship Id="rId20" Type="http://schemas.openxmlformats.org/officeDocument/2006/relationships/image" Target="../media/image155.png"/><Relationship Id="rId1" Type="http://schemas.openxmlformats.org/officeDocument/2006/relationships/slideLayout" Target="../slideLayouts/slideLayout2.xml"/><Relationship Id="rId6" Type="http://schemas.microsoft.com/office/2007/relationships/diagramDrawing" Target="../diagrams/drawing20.xml"/><Relationship Id="rId11" Type="http://schemas.openxmlformats.org/officeDocument/2006/relationships/image" Target="../media/image146.png"/><Relationship Id="rId5" Type="http://schemas.openxmlformats.org/officeDocument/2006/relationships/diagramColors" Target="../diagrams/colors20.xml"/><Relationship Id="rId15" Type="http://schemas.openxmlformats.org/officeDocument/2006/relationships/image" Target="../media/image150.png"/><Relationship Id="rId10" Type="http://schemas.openxmlformats.org/officeDocument/2006/relationships/image" Target="../media/image145.png"/><Relationship Id="rId19" Type="http://schemas.openxmlformats.org/officeDocument/2006/relationships/image" Target="../media/image154.png"/><Relationship Id="rId4" Type="http://schemas.openxmlformats.org/officeDocument/2006/relationships/diagramQuickStyle" Target="../diagrams/quickStyle20.xml"/><Relationship Id="rId9" Type="http://schemas.openxmlformats.org/officeDocument/2006/relationships/image" Target="../media/image144.png"/><Relationship Id="rId14" Type="http://schemas.openxmlformats.org/officeDocument/2006/relationships/image" Target="../media/image149.png"/></Relationships>
</file>

<file path=ppt/slides/_rels/slide2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diagramLayout" Target="../diagrams/layout21.xml"/><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openxmlformats.org/officeDocument/2006/relationships/image" Target="../media/image160.png"/><Relationship Id="rId5" Type="http://schemas.openxmlformats.org/officeDocument/2006/relationships/diagramColors" Target="../diagrams/colors21.xml"/><Relationship Id="rId10" Type="http://schemas.openxmlformats.org/officeDocument/2006/relationships/image" Target="../media/image159.png"/><Relationship Id="rId4" Type="http://schemas.openxmlformats.org/officeDocument/2006/relationships/diagramQuickStyle" Target="../diagrams/quickStyle21.xml"/><Relationship Id="rId9"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diagramLayout" Target="../diagrams/layout22.xml"/><Relationship Id="rId7" Type="http://schemas.openxmlformats.org/officeDocument/2006/relationships/image" Target="../media/image162.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10" Type="http://schemas.openxmlformats.org/officeDocument/2006/relationships/image" Target="../media/image165.png"/><Relationship Id="rId4" Type="http://schemas.openxmlformats.org/officeDocument/2006/relationships/diagramQuickStyle" Target="../diagrams/quickStyle22.xml"/><Relationship Id="rId9" Type="http://schemas.openxmlformats.org/officeDocument/2006/relationships/image" Target="../media/image16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diagramLayout" Target="../diagrams/layout3.xml"/><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diagramData" Target="../diagrams/data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5.png"/><Relationship Id="rId5" Type="http://schemas.openxmlformats.org/officeDocument/2006/relationships/diagramColors" Target="../diagrams/colors3.xml"/><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diagramQuickStyle" Target="../diagrams/quickStyle3.xml"/><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diagramLayout" Target="../diagrams/layout4.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30.png"/><Relationship Id="rId5" Type="http://schemas.openxmlformats.org/officeDocument/2006/relationships/diagramColors" Target="../diagrams/colors4.xml"/><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diagramQuickStyle" Target="../diagrams/quickStyle4.xml"/><Relationship Id="rId9" Type="http://schemas.openxmlformats.org/officeDocument/2006/relationships/image" Target="../media/image28.pn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diagramLayout" Target="../diagrams/layout5.xml"/><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diagramData" Target="../diagrams/data5.xml"/><Relationship Id="rId16" Type="http://schemas.openxmlformats.org/officeDocument/2006/relationships/image" Target="../media/image44.pn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39.png"/><Relationship Id="rId5" Type="http://schemas.openxmlformats.org/officeDocument/2006/relationships/diagramColors" Target="../diagrams/colors5.xml"/><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diagramQuickStyle" Target="../diagrams/quickStyle5.xml"/><Relationship Id="rId9" Type="http://schemas.openxmlformats.org/officeDocument/2006/relationships/image" Target="../media/image37.png"/><Relationship Id="rId1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diagramLayout" Target="../diagrams/layout6.xm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50.png"/><Relationship Id="rId5" Type="http://schemas.openxmlformats.org/officeDocument/2006/relationships/diagramColors" Target="../diagrams/colors6.xml"/><Relationship Id="rId10" Type="http://schemas.openxmlformats.org/officeDocument/2006/relationships/image" Target="../media/image49.png"/><Relationship Id="rId4" Type="http://schemas.openxmlformats.org/officeDocument/2006/relationships/diagramQuickStyle" Target="../diagrams/quickStyle6.xml"/><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Layout" Target="../diagrams/layout7.xml"/><Relationship Id="rId7" Type="http://schemas.openxmlformats.org/officeDocument/2006/relationships/image" Target="../media/image5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57.png"/><Relationship Id="rId5" Type="http://schemas.openxmlformats.org/officeDocument/2006/relationships/diagramColors" Target="../diagrams/colors7.xml"/><Relationship Id="rId10" Type="http://schemas.openxmlformats.org/officeDocument/2006/relationships/image" Target="../media/image56.png"/><Relationship Id="rId4" Type="http://schemas.openxmlformats.org/officeDocument/2006/relationships/diagramQuickStyle" Target="../diagrams/quickStyle7.xml"/><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diagramLayout" Target="../diagrams/layout8.xm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62.png"/><Relationship Id="rId5" Type="http://schemas.openxmlformats.org/officeDocument/2006/relationships/diagramColors" Target="../diagrams/colors8.xml"/><Relationship Id="rId10" Type="http://schemas.openxmlformats.org/officeDocument/2006/relationships/image" Target="../media/image61.png"/><Relationship Id="rId4" Type="http://schemas.openxmlformats.org/officeDocument/2006/relationships/diagramQuickStyle" Target="../diagrams/quickStyle8.xml"/><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1</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869555" y="5546725"/>
            <a:ext cx="83169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4400" dirty="0"/>
              <a:t>Containers</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04813"/>
            <a:ext cx="4897437" cy="5040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186814493"/>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579C454-B29B-9838-1851-1EA2A95C24B0}"/>
              </a:ext>
            </a:extLst>
          </p:cNvPr>
          <p:cNvSpPr txBox="1"/>
          <p:nvPr/>
        </p:nvSpPr>
        <p:spPr>
          <a:xfrm>
            <a:off x="1497334" y="1196752"/>
            <a:ext cx="6120680" cy="369332"/>
          </a:xfrm>
          <a:prstGeom prst="rect">
            <a:avLst/>
          </a:prstGeom>
          <a:solidFill>
            <a:schemeClr val="accent1"/>
          </a:solidFill>
        </p:spPr>
        <p:txBody>
          <a:bodyPr wrap="square">
            <a:spAutoFit/>
          </a:bodyPr>
          <a:lstStyle/>
          <a:p>
            <a:pPr algn="l"/>
            <a:r>
              <a:rPr lang="en-US" dirty="0">
                <a:solidFill>
                  <a:schemeClr val="bg1"/>
                </a:solidFill>
                <a:latin typeface="Udemy Sans"/>
              </a:rPr>
              <a:t>H</a:t>
            </a:r>
            <a:r>
              <a:rPr lang="en-US" b="0" i="0" dirty="0">
                <a:solidFill>
                  <a:schemeClr val="bg1"/>
                </a:solidFill>
                <a:effectLst/>
                <a:latin typeface="Udemy Sans"/>
              </a:rPr>
              <a:t>ow we can configure and manage our images and containers?</a:t>
            </a:r>
          </a:p>
        </p:txBody>
      </p:sp>
      <p:pic>
        <p:nvPicPr>
          <p:cNvPr id="9" name="Immagine 8">
            <a:extLst>
              <a:ext uri="{FF2B5EF4-FFF2-40B4-BE49-F238E27FC236}">
                <a16:creationId xmlns:a16="http://schemas.microsoft.com/office/drawing/2014/main" id="{B8D056F5-2C70-E4BE-0892-AB0F056D7DC5}"/>
              </a:ext>
            </a:extLst>
          </p:cNvPr>
          <p:cNvPicPr>
            <a:picLocks noChangeAspect="1"/>
          </p:cNvPicPr>
          <p:nvPr/>
        </p:nvPicPr>
        <p:blipFill>
          <a:blip r:embed="rId7"/>
          <a:stretch>
            <a:fillRect/>
          </a:stretch>
        </p:blipFill>
        <p:spPr>
          <a:xfrm>
            <a:off x="827584" y="1772816"/>
            <a:ext cx="7735380" cy="4296375"/>
          </a:xfrm>
          <a:prstGeom prst="rect">
            <a:avLst/>
          </a:prstGeom>
        </p:spPr>
      </p:pic>
      <p:pic>
        <p:nvPicPr>
          <p:cNvPr id="10" name="Immagine 9">
            <a:extLst>
              <a:ext uri="{FF2B5EF4-FFF2-40B4-BE49-F238E27FC236}">
                <a16:creationId xmlns:a16="http://schemas.microsoft.com/office/drawing/2014/main" id="{C3D59725-4398-E927-CCD0-852CF03CF5AA}"/>
              </a:ext>
            </a:extLst>
          </p:cNvPr>
          <p:cNvPicPr>
            <a:picLocks noChangeAspect="1"/>
          </p:cNvPicPr>
          <p:nvPr/>
        </p:nvPicPr>
        <p:blipFill>
          <a:blip r:embed="rId8"/>
          <a:stretch>
            <a:fillRect/>
          </a:stretch>
        </p:blipFill>
        <p:spPr>
          <a:xfrm>
            <a:off x="1134147" y="1055398"/>
            <a:ext cx="6689278" cy="5802602"/>
          </a:xfrm>
          <a:prstGeom prst="rect">
            <a:avLst/>
          </a:prstGeom>
        </p:spPr>
      </p:pic>
      <p:sp>
        <p:nvSpPr>
          <p:cNvPr id="11" name="Ovale 10">
            <a:extLst>
              <a:ext uri="{FF2B5EF4-FFF2-40B4-BE49-F238E27FC236}">
                <a16:creationId xmlns:a16="http://schemas.microsoft.com/office/drawing/2014/main" id="{108F2573-3F0C-FA01-0124-5EF5764379C3}"/>
              </a:ext>
            </a:extLst>
          </p:cNvPr>
          <p:cNvSpPr/>
          <p:nvPr/>
        </p:nvSpPr>
        <p:spPr>
          <a:xfrm>
            <a:off x="6228184" y="193570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4212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130981348"/>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AA507901-9911-52DE-3779-F135F3851C50}"/>
              </a:ext>
            </a:extLst>
          </p:cNvPr>
          <p:cNvPicPr>
            <a:picLocks noChangeAspect="1"/>
          </p:cNvPicPr>
          <p:nvPr/>
        </p:nvPicPr>
        <p:blipFill>
          <a:blip r:embed="rId7"/>
          <a:stretch>
            <a:fillRect/>
          </a:stretch>
        </p:blipFill>
        <p:spPr>
          <a:xfrm>
            <a:off x="1547664" y="907980"/>
            <a:ext cx="6411951" cy="5866757"/>
          </a:xfrm>
          <a:prstGeom prst="rect">
            <a:avLst/>
          </a:prstGeom>
        </p:spPr>
      </p:pic>
      <p:sp>
        <p:nvSpPr>
          <p:cNvPr id="10" name="Ovale 9">
            <a:extLst>
              <a:ext uri="{FF2B5EF4-FFF2-40B4-BE49-F238E27FC236}">
                <a16:creationId xmlns:a16="http://schemas.microsoft.com/office/drawing/2014/main" id="{58ADFCAA-79E8-84C9-3E1F-29686EDD5900}"/>
              </a:ext>
            </a:extLst>
          </p:cNvPr>
          <p:cNvSpPr/>
          <p:nvPr/>
        </p:nvSpPr>
        <p:spPr>
          <a:xfrm>
            <a:off x="6516216" y="1916832"/>
            <a:ext cx="1080120" cy="407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BFAF190A-FBC2-FA19-F2C3-38055C92CFE3}"/>
              </a:ext>
            </a:extLst>
          </p:cNvPr>
          <p:cNvPicPr>
            <a:picLocks noChangeAspect="1"/>
          </p:cNvPicPr>
          <p:nvPr/>
        </p:nvPicPr>
        <p:blipFill>
          <a:blip r:embed="rId8"/>
          <a:stretch>
            <a:fillRect/>
          </a:stretch>
        </p:blipFill>
        <p:spPr>
          <a:xfrm>
            <a:off x="1635475" y="2543966"/>
            <a:ext cx="6324140" cy="1315660"/>
          </a:xfrm>
          <a:prstGeom prst="rect">
            <a:avLst/>
          </a:prstGeom>
        </p:spPr>
      </p:pic>
      <p:sp>
        <p:nvSpPr>
          <p:cNvPr id="13" name="Ovale 12">
            <a:extLst>
              <a:ext uri="{FF2B5EF4-FFF2-40B4-BE49-F238E27FC236}">
                <a16:creationId xmlns:a16="http://schemas.microsoft.com/office/drawing/2014/main" id="{705CEF0E-4C36-380B-7673-A419445F2F28}"/>
              </a:ext>
            </a:extLst>
          </p:cNvPr>
          <p:cNvSpPr/>
          <p:nvPr/>
        </p:nvSpPr>
        <p:spPr>
          <a:xfrm>
            <a:off x="5724128" y="2348698"/>
            <a:ext cx="1080120" cy="407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6347BD8-0833-845C-9679-E40C41D9142D}"/>
              </a:ext>
            </a:extLst>
          </p:cNvPr>
          <p:cNvPicPr>
            <a:picLocks noChangeAspect="1"/>
          </p:cNvPicPr>
          <p:nvPr/>
        </p:nvPicPr>
        <p:blipFill>
          <a:blip r:embed="rId9"/>
          <a:stretch>
            <a:fillRect/>
          </a:stretch>
        </p:blipFill>
        <p:spPr>
          <a:xfrm>
            <a:off x="1635475" y="3792704"/>
            <a:ext cx="4860032" cy="2959726"/>
          </a:xfrm>
          <a:prstGeom prst="rect">
            <a:avLst/>
          </a:prstGeom>
        </p:spPr>
      </p:pic>
      <p:sp>
        <p:nvSpPr>
          <p:cNvPr id="16" name="Ovale 15">
            <a:extLst>
              <a:ext uri="{FF2B5EF4-FFF2-40B4-BE49-F238E27FC236}">
                <a16:creationId xmlns:a16="http://schemas.microsoft.com/office/drawing/2014/main" id="{F0B82800-4696-0185-4048-203B916B6657}"/>
              </a:ext>
            </a:extLst>
          </p:cNvPr>
          <p:cNvSpPr/>
          <p:nvPr/>
        </p:nvSpPr>
        <p:spPr>
          <a:xfrm>
            <a:off x="5503198" y="3637579"/>
            <a:ext cx="1080120" cy="407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03EC5CC3-3ACF-68F4-0ABE-EA105BC84B90}"/>
              </a:ext>
            </a:extLst>
          </p:cNvPr>
          <p:cNvSpPr txBox="1"/>
          <p:nvPr/>
        </p:nvSpPr>
        <p:spPr>
          <a:xfrm>
            <a:off x="1769147" y="1179974"/>
            <a:ext cx="4716624" cy="1200329"/>
          </a:xfrm>
          <a:prstGeom prst="rect">
            <a:avLst/>
          </a:prstGeom>
          <a:solidFill>
            <a:schemeClr val="accent1"/>
          </a:solidFill>
        </p:spPr>
        <p:txBody>
          <a:bodyPr wrap="square">
            <a:spAutoFit/>
          </a:bodyPr>
          <a:lstStyle/>
          <a:p>
            <a:pPr algn="l"/>
            <a:r>
              <a:rPr lang="en-US" b="0" i="0" dirty="0">
                <a:solidFill>
                  <a:schemeClr val="bg1"/>
                </a:solidFill>
                <a:effectLst/>
                <a:latin typeface="Udemy Sans"/>
              </a:rPr>
              <a:t>REMEMBER THAT WITH “docker run” COMMAND YOU CREATE E NEW CONTAINER…</a:t>
            </a:r>
          </a:p>
          <a:p>
            <a:pPr algn="l"/>
            <a:endParaRPr lang="en-US" dirty="0">
              <a:solidFill>
                <a:schemeClr val="bg1"/>
              </a:solidFill>
              <a:latin typeface="Udemy Sans"/>
            </a:endParaRPr>
          </a:p>
          <a:p>
            <a:pPr algn="l"/>
            <a:r>
              <a:rPr lang="en-US" b="0" i="0" dirty="0">
                <a:solidFill>
                  <a:schemeClr val="bg1"/>
                </a:solidFill>
                <a:effectLst/>
                <a:latin typeface="Udemy Sans"/>
              </a:rPr>
              <a:t>WE CAN JUST RESTART AN EXISTING CONTAINER</a:t>
            </a:r>
          </a:p>
        </p:txBody>
      </p:sp>
      <p:pic>
        <p:nvPicPr>
          <p:cNvPr id="19" name="Immagine 18">
            <a:extLst>
              <a:ext uri="{FF2B5EF4-FFF2-40B4-BE49-F238E27FC236}">
                <a16:creationId xmlns:a16="http://schemas.microsoft.com/office/drawing/2014/main" id="{74D05A97-67A1-26BF-829C-055E05CB998F}"/>
              </a:ext>
            </a:extLst>
          </p:cNvPr>
          <p:cNvPicPr>
            <a:picLocks noChangeAspect="1"/>
          </p:cNvPicPr>
          <p:nvPr/>
        </p:nvPicPr>
        <p:blipFill>
          <a:blip r:embed="rId10"/>
          <a:stretch>
            <a:fillRect/>
          </a:stretch>
        </p:blipFill>
        <p:spPr>
          <a:xfrm>
            <a:off x="323528" y="932929"/>
            <a:ext cx="8692814" cy="5866117"/>
          </a:xfrm>
          <a:prstGeom prst="rect">
            <a:avLst/>
          </a:prstGeom>
        </p:spPr>
      </p:pic>
      <p:sp>
        <p:nvSpPr>
          <p:cNvPr id="20" name="Ovale 19">
            <a:extLst>
              <a:ext uri="{FF2B5EF4-FFF2-40B4-BE49-F238E27FC236}">
                <a16:creationId xmlns:a16="http://schemas.microsoft.com/office/drawing/2014/main" id="{E29934C3-D0A9-EAE3-875A-DF6C3C54E01A}"/>
              </a:ext>
            </a:extLst>
          </p:cNvPr>
          <p:cNvSpPr/>
          <p:nvPr/>
        </p:nvSpPr>
        <p:spPr>
          <a:xfrm>
            <a:off x="5945711" y="2299440"/>
            <a:ext cx="1080120" cy="3649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DD47E2CB-FAC2-4F91-5B70-466C01C2EA0F}"/>
              </a:ext>
            </a:extLst>
          </p:cNvPr>
          <p:cNvSpPr/>
          <p:nvPr/>
        </p:nvSpPr>
        <p:spPr>
          <a:xfrm>
            <a:off x="7209550" y="2660815"/>
            <a:ext cx="750065" cy="1908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FF3D5C01-04D5-19DB-CA62-F57559E313D6}"/>
              </a:ext>
            </a:extLst>
          </p:cNvPr>
          <p:cNvSpPr/>
          <p:nvPr/>
        </p:nvSpPr>
        <p:spPr>
          <a:xfrm>
            <a:off x="5796136" y="3872407"/>
            <a:ext cx="1800200" cy="3649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1C29F2B4-9980-A71A-17A9-87CCA097DE98}"/>
              </a:ext>
            </a:extLst>
          </p:cNvPr>
          <p:cNvSpPr/>
          <p:nvPr/>
        </p:nvSpPr>
        <p:spPr>
          <a:xfrm>
            <a:off x="5868144" y="4144837"/>
            <a:ext cx="1080120" cy="3649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4C9CC1B-ED91-6D48-F6EA-C71F2DB571CA}"/>
              </a:ext>
            </a:extLst>
          </p:cNvPr>
          <p:cNvSpPr/>
          <p:nvPr/>
        </p:nvSpPr>
        <p:spPr>
          <a:xfrm>
            <a:off x="6839489" y="4506049"/>
            <a:ext cx="1080120" cy="3649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764E7276-5A26-0D9D-0580-389A075F1D45}"/>
              </a:ext>
            </a:extLst>
          </p:cNvPr>
          <p:cNvSpPr txBox="1"/>
          <p:nvPr/>
        </p:nvSpPr>
        <p:spPr>
          <a:xfrm>
            <a:off x="608004" y="4938230"/>
            <a:ext cx="7899340" cy="1754326"/>
          </a:xfrm>
          <a:prstGeom prst="rect">
            <a:avLst/>
          </a:prstGeom>
          <a:solidFill>
            <a:schemeClr val="accent1"/>
          </a:solidFill>
        </p:spPr>
        <p:txBody>
          <a:bodyPr wrap="square">
            <a:spAutoFit/>
          </a:bodyPr>
          <a:lstStyle/>
          <a:p>
            <a:pPr algn="l"/>
            <a:r>
              <a:rPr lang="en-US" b="0" i="0" dirty="0">
                <a:solidFill>
                  <a:schemeClr val="bg1"/>
                </a:solidFill>
                <a:effectLst/>
                <a:latin typeface="Udemy Sans"/>
              </a:rPr>
              <a:t>And there our application is up and running, thanks to this restarted container.</a:t>
            </a:r>
          </a:p>
          <a:p>
            <a:pPr algn="l"/>
            <a:r>
              <a:rPr lang="en-US" u="sng" dirty="0">
                <a:solidFill>
                  <a:schemeClr val="bg1"/>
                </a:solidFill>
                <a:latin typeface="Udemy Sans"/>
              </a:rPr>
              <a:t>T</a:t>
            </a:r>
            <a:r>
              <a:rPr lang="en-US" b="0" i="0" u="sng" dirty="0">
                <a:solidFill>
                  <a:schemeClr val="bg1"/>
                </a:solidFill>
                <a:effectLst/>
                <a:latin typeface="Udemy Sans"/>
              </a:rPr>
              <a:t>his restarted container is in this strange mode :</a:t>
            </a:r>
            <a:r>
              <a:rPr lang="en-US" b="0" i="0" dirty="0">
                <a:solidFill>
                  <a:schemeClr val="bg1"/>
                </a:solidFill>
                <a:effectLst/>
                <a:latin typeface="Udemy Sans"/>
              </a:rPr>
              <a:t>we're not really able to interact with it or to see the logs.</a:t>
            </a:r>
          </a:p>
          <a:p>
            <a:pPr algn="l"/>
            <a:r>
              <a:rPr lang="en-US" b="0" i="0" dirty="0">
                <a:solidFill>
                  <a:schemeClr val="bg1"/>
                </a:solidFill>
                <a:effectLst/>
                <a:latin typeface="Udemy Sans"/>
              </a:rPr>
              <a:t>Instead, it started this container and then returned to the terminal</a:t>
            </a:r>
          </a:p>
          <a:p>
            <a:pPr algn="l"/>
            <a:r>
              <a:rPr lang="en-US" b="0" i="0" dirty="0">
                <a:solidFill>
                  <a:schemeClr val="bg1"/>
                </a:solidFill>
                <a:effectLst/>
                <a:latin typeface="Udemy Sans"/>
              </a:rPr>
              <a:t>so that we could enter more commands. BUT WE CAN MAKE DIFFERENT THINGS……</a:t>
            </a:r>
          </a:p>
        </p:txBody>
      </p:sp>
      <p:pic>
        <p:nvPicPr>
          <p:cNvPr id="29" name="Immagine 28">
            <a:extLst>
              <a:ext uri="{FF2B5EF4-FFF2-40B4-BE49-F238E27FC236}">
                <a16:creationId xmlns:a16="http://schemas.microsoft.com/office/drawing/2014/main" id="{093AF856-A3A5-B549-600E-B79AB0673129}"/>
              </a:ext>
            </a:extLst>
          </p:cNvPr>
          <p:cNvPicPr>
            <a:picLocks noChangeAspect="1"/>
          </p:cNvPicPr>
          <p:nvPr/>
        </p:nvPicPr>
        <p:blipFill>
          <a:blip r:embed="rId11"/>
          <a:stretch>
            <a:fillRect/>
          </a:stretch>
        </p:blipFill>
        <p:spPr>
          <a:xfrm>
            <a:off x="6131214" y="4781786"/>
            <a:ext cx="1465122" cy="138494"/>
          </a:xfrm>
          <a:prstGeom prst="rect">
            <a:avLst/>
          </a:prstGeom>
        </p:spPr>
      </p:pic>
      <p:sp>
        <p:nvSpPr>
          <p:cNvPr id="30" name="Ovale 29">
            <a:extLst>
              <a:ext uri="{FF2B5EF4-FFF2-40B4-BE49-F238E27FC236}">
                <a16:creationId xmlns:a16="http://schemas.microsoft.com/office/drawing/2014/main" id="{B24CBEF9-DAF2-DAD0-2B06-C70E4EEF65DE}"/>
              </a:ext>
            </a:extLst>
          </p:cNvPr>
          <p:cNvSpPr/>
          <p:nvPr/>
        </p:nvSpPr>
        <p:spPr>
          <a:xfrm>
            <a:off x="5999352" y="4678108"/>
            <a:ext cx="1596983" cy="3649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921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6" grpId="0" animBg="1"/>
      <p:bldP spid="17" grpId="0" animBg="1"/>
      <p:bldP spid="20" grpId="0" animBg="1"/>
      <p:bldP spid="21" grpId="0" animBg="1"/>
      <p:bldP spid="22" grpId="0" animBg="1"/>
      <p:bldP spid="23" grpId="0" animBg="1"/>
      <p:bldP spid="24" grpId="0" animBg="1"/>
      <p:bldP spid="27"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595413880"/>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60804B88-FDFE-D2E4-D693-472CDAE3EA55}"/>
              </a:ext>
            </a:extLst>
          </p:cNvPr>
          <p:cNvPicPr>
            <a:picLocks noChangeAspect="1"/>
          </p:cNvPicPr>
          <p:nvPr/>
        </p:nvPicPr>
        <p:blipFill>
          <a:blip r:embed="rId7"/>
          <a:stretch>
            <a:fillRect/>
          </a:stretch>
        </p:blipFill>
        <p:spPr>
          <a:xfrm>
            <a:off x="395536" y="973615"/>
            <a:ext cx="8640960" cy="1271658"/>
          </a:xfrm>
          <a:prstGeom prst="rect">
            <a:avLst/>
          </a:prstGeom>
        </p:spPr>
      </p:pic>
      <p:sp>
        <p:nvSpPr>
          <p:cNvPr id="5" name="CasellaDiTesto 4">
            <a:extLst>
              <a:ext uri="{FF2B5EF4-FFF2-40B4-BE49-F238E27FC236}">
                <a16:creationId xmlns:a16="http://schemas.microsoft.com/office/drawing/2014/main" id="{4BBE8D57-F707-6445-1731-39FF24404CD4}"/>
              </a:ext>
            </a:extLst>
          </p:cNvPr>
          <p:cNvSpPr txBox="1"/>
          <p:nvPr/>
        </p:nvSpPr>
        <p:spPr>
          <a:xfrm>
            <a:off x="2213688" y="2245273"/>
            <a:ext cx="4716624" cy="369332"/>
          </a:xfrm>
          <a:prstGeom prst="rect">
            <a:avLst/>
          </a:prstGeom>
          <a:solidFill>
            <a:schemeClr val="accent1"/>
          </a:solidFill>
        </p:spPr>
        <p:txBody>
          <a:bodyPr wrap="square">
            <a:spAutoFit/>
          </a:bodyPr>
          <a:lstStyle/>
          <a:p>
            <a:pPr algn="l"/>
            <a:r>
              <a:rPr lang="en-US" dirty="0">
                <a:solidFill>
                  <a:schemeClr val="bg1"/>
                </a:solidFill>
                <a:latin typeface="Udemy Sans"/>
              </a:rPr>
              <a:t>This is a DEATTACHED MODE ….</a:t>
            </a:r>
          </a:p>
        </p:txBody>
      </p:sp>
      <p:pic>
        <p:nvPicPr>
          <p:cNvPr id="9" name="Immagine 8">
            <a:extLst>
              <a:ext uri="{FF2B5EF4-FFF2-40B4-BE49-F238E27FC236}">
                <a16:creationId xmlns:a16="http://schemas.microsoft.com/office/drawing/2014/main" id="{8D98A15B-A9E4-0BAF-A786-E132C42C9ECE}"/>
              </a:ext>
            </a:extLst>
          </p:cNvPr>
          <p:cNvPicPr>
            <a:picLocks noChangeAspect="1"/>
          </p:cNvPicPr>
          <p:nvPr/>
        </p:nvPicPr>
        <p:blipFill>
          <a:blip r:embed="rId8"/>
          <a:stretch>
            <a:fillRect/>
          </a:stretch>
        </p:blipFill>
        <p:spPr>
          <a:xfrm>
            <a:off x="395536" y="2873484"/>
            <a:ext cx="8640960" cy="1589885"/>
          </a:xfrm>
          <a:prstGeom prst="rect">
            <a:avLst/>
          </a:prstGeom>
        </p:spPr>
      </p:pic>
      <p:sp>
        <p:nvSpPr>
          <p:cNvPr id="11" name="Ovale 10">
            <a:extLst>
              <a:ext uri="{FF2B5EF4-FFF2-40B4-BE49-F238E27FC236}">
                <a16:creationId xmlns:a16="http://schemas.microsoft.com/office/drawing/2014/main" id="{C39AFD24-CFE6-A8DE-53A3-2EA326968CAE}"/>
              </a:ext>
            </a:extLst>
          </p:cNvPr>
          <p:cNvSpPr/>
          <p:nvPr/>
        </p:nvSpPr>
        <p:spPr>
          <a:xfrm>
            <a:off x="7365986" y="3068960"/>
            <a:ext cx="1080120" cy="2192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160CE67E-E79B-9950-944D-7ADCA7FF6E48}"/>
              </a:ext>
            </a:extLst>
          </p:cNvPr>
          <p:cNvSpPr/>
          <p:nvPr/>
        </p:nvSpPr>
        <p:spPr>
          <a:xfrm>
            <a:off x="1095878" y="3068959"/>
            <a:ext cx="1080120" cy="2192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9741B9C3-CB3F-2AF9-8561-9A637289B9A0}"/>
              </a:ext>
            </a:extLst>
          </p:cNvPr>
          <p:cNvPicPr>
            <a:picLocks noChangeAspect="1"/>
          </p:cNvPicPr>
          <p:nvPr/>
        </p:nvPicPr>
        <p:blipFill>
          <a:blip r:embed="rId9"/>
          <a:stretch>
            <a:fillRect/>
          </a:stretch>
        </p:blipFill>
        <p:spPr>
          <a:xfrm>
            <a:off x="5940152" y="4293096"/>
            <a:ext cx="2352147" cy="109913"/>
          </a:xfrm>
          <a:prstGeom prst="rect">
            <a:avLst/>
          </a:prstGeom>
        </p:spPr>
      </p:pic>
      <p:sp>
        <p:nvSpPr>
          <p:cNvPr id="26" name="Ovale 25">
            <a:extLst>
              <a:ext uri="{FF2B5EF4-FFF2-40B4-BE49-F238E27FC236}">
                <a16:creationId xmlns:a16="http://schemas.microsoft.com/office/drawing/2014/main" id="{E547AA5C-B29B-1FDE-3AB5-9BFE20DC160B}"/>
              </a:ext>
            </a:extLst>
          </p:cNvPr>
          <p:cNvSpPr/>
          <p:nvPr/>
        </p:nvSpPr>
        <p:spPr>
          <a:xfrm>
            <a:off x="5850192" y="4230118"/>
            <a:ext cx="2595914" cy="2192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a:extLst>
              <a:ext uri="{FF2B5EF4-FFF2-40B4-BE49-F238E27FC236}">
                <a16:creationId xmlns:a16="http://schemas.microsoft.com/office/drawing/2014/main" id="{4D0B16E1-1926-7420-759F-BB10951C006F}"/>
              </a:ext>
            </a:extLst>
          </p:cNvPr>
          <p:cNvSpPr txBox="1"/>
          <p:nvPr/>
        </p:nvSpPr>
        <p:spPr>
          <a:xfrm>
            <a:off x="2213688" y="4727392"/>
            <a:ext cx="4716624" cy="369332"/>
          </a:xfrm>
          <a:prstGeom prst="rect">
            <a:avLst/>
          </a:prstGeom>
          <a:solidFill>
            <a:schemeClr val="accent1"/>
          </a:solidFill>
        </p:spPr>
        <p:txBody>
          <a:bodyPr wrap="square">
            <a:spAutoFit/>
          </a:bodyPr>
          <a:lstStyle/>
          <a:p>
            <a:pPr algn="l"/>
            <a:r>
              <a:rPr lang="en-US" dirty="0">
                <a:solidFill>
                  <a:schemeClr val="bg1"/>
                </a:solidFill>
                <a:latin typeface="Udemy Sans"/>
              </a:rPr>
              <a:t>This is a ATTACHED MODE ….</a:t>
            </a:r>
          </a:p>
        </p:txBody>
      </p:sp>
      <p:pic>
        <p:nvPicPr>
          <p:cNvPr id="32" name="Immagine 31">
            <a:extLst>
              <a:ext uri="{FF2B5EF4-FFF2-40B4-BE49-F238E27FC236}">
                <a16:creationId xmlns:a16="http://schemas.microsoft.com/office/drawing/2014/main" id="{573BE89F-8C5F-2896-0041-F4417008CF55}"/>
              </a:ext>
            </a:extLst>
          </p:cNvPr>
          <p:cNvPicPr>
            <a:picLocks noChangeAspect="1"/>
          </p:cNvPicPr>
          <p:nvPr/>
        </p:nvPicPr>
        <p:blipFill>
          <a:blip r:embed="rId10"/>
          <a:stretch>
            <a:fillRect/>
          </a:stretch>
        </p:blipFill>
        <p:spPr>
          <a:xfrm>
            <a:off x="251520" y="973615"/>
            <a:ext cx="8946665" cy="4077824"/>
          </a:xfrm>
          <a:prstGeom prst="rect">
            <a:avLst/>
          </a:prstGeom>
        </p:spPr>
      </p:pic>
      <p:sp>
        <p:nvSpPr>
          <p:cNvPr id="33" name="CasellaDiTesto 32">
            <a:extLst>
              <a:ext uri="{FF2B5EF4-FFF2-40B4-BE49-F238E27FC236}">
                <a16:creationId xmlns:a16="http://schemas.microsoft.com/office/drawing/2014/main" id="{1CBBE8FD-C4F2-C8EE-4FAB-F65EABB52024}"/>
              </a:ext>
            </a:extLst>
          </p:cNvPr>
          <p:cNvSpPr txBox="1"/>
          <p:nvPr/>
        </p:nvSpPr>
        <p:spPr>
          <a:xfrm>
            <a:off x="594087" y="3850891"/>
            <a:ext cx="4716624" cy="646331"/>
          </a:xfrm>
          <a:prstGeom prst="rect">
            <a:avLst/>
          </a:prstGeom>
          <a:solidFill>
            <a:schemeClr val="accent1"/>
          </a:solidFill>
        </p:spPr>
        <p:txBody>
          <a:bodyPr wrap="square">
            <a:spAutoFit/>
          </a:bodyPr>
          <a:lstStyle/>
          <a:p>
            <a:pPr algn="l"/>
            <a:r>
              <a:rPr lang="en-US" dirty="0">
                <a:solidFill>
                  <a:schemeClr val="bg1"/>
                </a:solidFill>
                <a:latin typeface="Udemy Sans"/>
              </a:rPr>
              <a:t>This is a DEATTACHED MODE …. ON CONSOLE NOTHING HAPPEN….</a:t>
            </a:r>
          </a:p>
        </p:txBody>
      </p:sp>
      <p:sp>
        <p:nvSpPr>
          <p:cNvPr id="34" name="Ovale 33">
            <a:extLst>
              <a:ext uri="{FF2B5EF4-FFF2-40B4-BE49-F238E27FC236}">
                <a16:creationId xmlns:a16="http://schemas.microsoft.com/office/drawing/2014/main" id="{66C50081-13EA-05F8-DAC3-65174D6E5C59}"/>
              </a:ext>
            </a:extLst>
          </p:cNvPr>
          <p:cNvSpPr/>
          <p:nvPr/>
        </p:nvSpPr>
        <p:spPr>
          <a:xfrm>
            <a:off x="4230932" y="3030668"/>
            <a:ext cx="1080120" cy="293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CA4F4C70-3B5F-0869-B08A-F5CB73951910}"/>
              </a:ext>
            </a:extLst>
          </p:cNvPr>
          <p:cNvSpPr/>
          <p:nvPr/>
        </p:nvSpPr>
        <p:spPr>
          <a:xfrm>
            <a:off x="4427984" y="3345734"/>
            <a:ext cx="1080120" cy="293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Immagine 36">
            <a:extLst>
              <a:ext uri="{FF2B5EF4-FFF2-40B4-BE49-F238E27FC236}">
                <a16:creationId xmlns:a16="http://schemas.microsoft.com/office/drawing/2014/main" id="{D885105F-A640-C7C7-040E-C4A291B9ABCD}"/>
              </a:ext>
            </a:extLst>
          </p:cNvPr>
          <p:cNvPicPr>
            <a:picLocks noChangeAspect="1"/>
          </p:cNvPicPr>
          <p:nvPr/>
        </p:nvPicPr>
        <p:blipFill>
          <a:blip r:embed="rId11"/>
          <a:stretch>
            <a:fillRect/>
          </a:stretch>
        </p:blipFill>
        <p:spPr>
          <a:xfrm>
            <a:off x="4330495" y="1511882"/>
            <a:ext cx="4654751" cy="2258440"/>
          </a:xfrm>
          <a:prstGeom prst="rect">
            <a:avLst/>
          </a:prstGeom>
        </p:spPr>
      </p:pic>
      <p:sp>
        <p:nvSpPr>
          <p:cNvPr id="38" name="Ovale 37">
            <a:extLst>
              <a:ext uri="{FF2B5EF4-FFF2-40B4-BE49-F238E27FC236}">
                <a16:creationId xmlns:a16="http://schemas.microsoft.com/office/drawing/2014/main" id="{EADBFB97-F498-24BE-BA36-87F038E3F76A}"/>
              </a:ext>
            </a:extLst>
          </p:cNvPr>
          <p:cNvSpPr/>
          <p:nvPr/>
        </p:nvSpPr>
        <p:spPr>
          <a:xfrm>
            <a:off x="4330495" y="2109578"/>
            <a:ext cx="1080120" cy="293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0" name="Immagine 39">
            <a:extLst>
              <a:ext uri="{FF2B5EF4-FFF2-40B4-BE49-F238E27FC236}">
                <a16:creationId xmlns:a16="http://schemas.microsoft.com/office/drawing/2014/main" id="{FF8E1A25-C9EA-92E8-1DF6-40DAF007BE89}"/>
              </a:ext>
            </a:extLst>
          </p:cNvPr>
          <p:cNvPicPr>
            <a:picLocks noChangeAspect="1"/>
          </p:cNvPicPr>
          <p:nvPr/>
        </p:nvPicPr>
        <p:blipFill>
          <a:blip r:embed="rId12"/>
          <a:stretch>
            <a:fillRect/>
          </a:stretch>
        </p:blipFill>
        <p:spPr>
          <a:xfrm>
            <a:off x="1929436" y="458406"/>
            <a:ext cx="5420481" cy="6220693"/>
          </a:xfrm>
          <a:prstGeom prst="rect">
            <a:avLst/>
          </a:prstGeom>
        </p:spPr>
      </p:pic>
      <p:sp>
        <p:nvSpPr>
          <p:cNvPr id="42" name="Ovale 41">
            <a:extLst>
              <a:ext uri="{FF2B5EF4-FFF2-40B4-BE49-F238E27FC236}">
                <a16:creationId xmlns:a16="http://schemas.microsoft.com/office/drawing/2014/main" id="{F1A72B21-02DD-6FF8-FCB1-483B0B89AB38}"/>
              </a:ext>
            </a:extLst>
          </p:cNvPr>
          <p:cNvSpPr/>
          <p:nvPr/>
        </p:nvSpPr>
        <p:spPr>
          <a:xfrm>
            <a:off x="2699791" y="4940090"/>
            <a:ext cx="2710823" cy="4206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4" name="Immagine 43">
            <a:extLst>
              <a:ext uri="{FF2B5EF4-FFF2-40B4-BE49-F238E27FC236}">
                <a16:creationId xmlns:a16="http://schemas.microsoft.com/office/drawing/2014/main" id="{993BD297-F8F0-B4C6-1D01-2CD550AABA53}"/>
              </a:ext>
            </a:extLst>
          </p:cNvPr>
          <p:cNvPicPr>
            <a:picLocks noChangeAspect="1"/>
          </p:cNvPicPr>
          <p:nvPr/>
        </p:nvPicPr>
        <p:blipFill>
          <a:blip r:embed="rId13"/>
          <a:stretch>
            <a:fillRect/>
          </a:stretch>
        </p:blipFill>
        <p:spPr>
          <a:xfrm>
            <a:off x="270705" y="291334"/>
            <a:ext cx="8737941" cy="3636488"/>
          </a:xfrm>
          <a:prstGeom prst="rect">
            <a:avLst/>
          </a:prstGeom>
        </p:spPr>
      </p:pic>
      <p:sp>
        <p:nvSpPr>
          <p:cNvPr id="45" name="CasellaDiTesto 44">
            <a:extLst>
              <a:ext uri="{FF2B5EF4-FFF2-40B4-BE49-F238E27FC236}">
                <a16:creationId xmlns:a16="http://schemas.microsoft.com/office/drawing/2014/main" id="{CB35AD23-89FB-F07E-203D-9671F3CE26DB}"/>
              </a:ext>
            </a:extLst>
          </p:cNvPr>
          <p:cNvSpPr txBox="1"/>
          <p:nvPr/>
        </p:nvSpPr>
        <p:spPr>
          <a:xfrm>
            <a:off x="544551" y="2909840"/>
            <a:ext cx="4716624" cy="646331"/>
          </a:xfrm>
          <a:prstGeom prst="rect">
            <a:avLst/>
          </a:prstGeom>
          <a:solidFill>
            <a:schemeClr val="accent1"/>
          </a:solidFill>
        </p:spPr>
        <p:txBody>
          <a:bodyPr wrap="square">
            <a:spAutoFit/>
          </a:bodyPr>
          <a:lstStyle/>
          <a:p>
            <a:pPr algn="l"/>
            <a:r>
              <a:rPr lang="en-US" dirty="0">
                <a:solidFill>
                  <a:schemeClr val="bg1"/>
                </a:solidFill>
                <a:latin typeface="Udemy Sans"/>
              </a:rPr>
              <a:t>This is a ATTACHED MODE …. CONSOLE WORKING….</a:t>
            </a:r>
          </a:p>
        </p:txBody>
      </p:sp>
      <p:sp>
        <p:nvSpPr>
          <p:cNvPr id="46" name="Ovale 45">
            <a:extLst>
              <a:ext uri="{FF2B5EF4-FFF2-40B4-BE49-F238E27FC236}">
                <a16:creationId xmlns:a16="http://schemas.microsoft.com/office/drawing/2014/main" id="{9245127D-FCD9-D94F-440D-4D3E17043163}"/>
              </a:ext>
            </a:extLst>
          </p:cNvPr>
          <p:cNvSpPr/>
          <p:nvPr/>
        </p:nvSpPr>
        <p:spPr>
          <a:xfrm>
            <a:off x="823250" y="276501"/>
            <a:ext cx="1174339" cy="2857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7" name="Ovale 46">
            <a:extLst>
              <a:ext uri="{FF2B5EF4-FFF2-40B4-BE49-F238E27FC236}">
                <a16:creationId xmlns:a16="http://schemas.microsoft.com/office/drawing/2014/main" id="{66909E30-BCBF-2815-E4C3-A0907773CDF1}"/>
              </a:ext>
            </a:extLst>
          </p:cNvPr>
          <p:cNvSpPr/>
          <p:nvPr/>
        </p:nvSpPr>
        <p:spPr>
          <a:xfrm>
            <a:off x="4183822" y="2563177"/>
            <a:ext cx="1174339" cy="2857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9" name="Immagine 48">
            <a:extLst>
              <a:ext uri="{FF2B5EF4-FFF2-40B4-BE49-F238E27FC236}">
                <a16:creationId xmlns:a16="http://schemas.microsoft.com/office/drawing/2014/main" id="{BE708834-2595-1482-3009-C9EE0CF0C6CF}"/>
              </a:ext>
            </a:extLst>
          </p:cNvPr>
          <p:cNvPicPr>
            <a:picLocks noChangeAspect="1"/>
          </p:cNvPicPr>
          <p:nvPr/>
        </p:nvPicPr>
        <p:blipFill>
          <a:blip r:embed="rId14"/>
          <a:stretch>
            <a:fillRect/>
          </a:stretch>
        </p:blipFill>
        <p:spPr>
          <a:xfrm>
            <a:off x="4159949" y="838608"/>
            <a:ext cx="4441305" cy="2169706"/>
          </a:xfrm>
          <a:prstGeom prst="rect">
            <a:avLst/>
          </a:prstGeom>
        </p:spPr>
      </p:pic>
      <p:pic>
        <p:nvPicPr>
          <p:cNvPr id="51" name="Immagine 50">
            <a:extLst>
              <a:ext uri="{FF2B5EF4-FFF2-40B4-BE49-F238E27FC236}">
                <a16:creationId xmlns:a16="http://schemas.microsoft.com/office/drawing/2014/main" id="{70F9294C-A57D-32D3-F816-3867B3C34D89}"/>
              </a:ext>
            </a:extLst>
          </p:cNvPr>
          <p:cNvPicPr>
            <a:picLocks noChangeAspect="1"/>
          </p:cNvPicPr>
          <p:nvPr/>
        </p:nvPicPr>
        <p:blipFill>
          <a:blip r:embed="rId15"/>
          <a:stretch>
            <a:fillRect/>
          </a:stretch>
        </p:blipFill>
        <p:spPr>
          <a:xfrm>
            <a:off x="298555" y="3002625"/>
            <a:ext cx="8845445" cy="2234640"/>
          </a:xfrm>
          <a:prstGeom prst="rect">
            <a:avLst/>
          </a:prstGeom>
        </p:spPr>
      </p:pic>
      <p:sp>
        <p:nvSpPr>
          <p:cNvPr id="52" name="Ovale 51">
            <a:extLst>
              <a:ext uri="{FF2B5EF4-FFF2-40B4-BE49-F238E27FC236}">
                <a16:creationId xmlns:a16="http://schemas.microsoft.com/office/drawing/2014/main" id="{7A46363C-D586-C7FF-9ACA-9BFDA58C9F32}"/>
              </a:ext>
            </a:extLst>
          </p:cNvPr>
          <p:cNvSpPr/>
          <p:nvPr/>
        </p:nvSpPr>
        <p:spPr>
          <a:xfrm>
            <a:off x="197335" y="4508124"/>
            <a:ext cx="1174339" cy="2857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3" name="CasellaDiTesto 52">
            <a:extLst>
              <a:ext uri="{FF2B5EF4-FFF2-40B4-BE49-F238E27FC236}">
                <a16:creationId xmlns:a16="http://schemas.microsoft.com/office/drawing/2014/main" id="{C9B91691-5F6A-3315-EDDF-D8177B2C82E9}"/>
              </a:ext>
            </a:extLst>
          </p:cNvPr>
          <p:cNvSpPr txBox="1"/>
          <p:nvPr/>
        </p:nvSpPr>
        <p:spPr>
          <a:xfrm>
            <a:off x="2401962" y="5272055"/>
            <a:ext cx="4716624" cy="923330"/>
          </a:xfrm>
          <a:prstGeom prst="rect">
            <a:avLst/>
          </a:prstGeom>
          <a:solidFill>
            <a:schemeClr val="accent1"/>
          </a:solidFill>
        </p:spPr>
        <p:txBody>
          <a:bodyPr wrap="square">
            <a:spAutoFit/>
          </a:bodyPr>
          <a:lstStyle/>
          <a:p>
            <a:pPr algn="l"/>
            <a:r>
              <a:rPr lang="en-US" dirty="0">
                <a:solidFill>
                  <a:schemeClr val="bg1"/>
                </a:solidFill>
                <a:latin typeface="Udemy Sans"/>
              </a:rPr>
              <a:t>Please stop these two containers….</a:t>
            </a:r>
          </a:p>
          <a:p>
            <a:pPr algn="l"/>
            <a:r>
              <a:rPr lang="en-US" b="0" i="0" dirty="0">
                <a:solidFill>
                  <a:schemeClr val="bg1"/>
                </a:solidFill>
                <a:effectLst/>
                <a:latin typeface="Udemy Sans"/>
              </a:rPr>
              <a:t>Docker </a:t>
            </a:r>
            <a:r>
              <a:rPr lang="en-US" b="0" i="0" dirty="0" err="1">
                <a:solidFill>
                  <a:schemeClr val="bg1"/>
                </a:solidFill>
                <a:effectLst/>
                <a:latin typeface="Udemy Sans"/>
              </a:rPr>
              <a:t>ps</a:t>
            </a:r>
            <a:endParaRPr lang="en-US" b="0" i="0" dirty="0">
              <a:solidFill>
                <a:schemeClr val="bg1"/>
              </a:solidFill>
              <a:effectLst/>
              <a:latin typeface="Udemy Sans"/>
            </a:endParaRPr>
          </a:p>
          <a:p>
            <a:pPr algn="l"/>
            <a:r>
              <a:rPr lang="en-US" dirty="0">
                <a:solidFill>
                  <a:schemeClr val="bg1"/>
                </a:solidFill>
                <a:latin typeface="Udemy Sans"/>
              </a:rPr>
              <a:t>Docker stop “container name”</a:t>
            </a:r>
            <a:endParaRPr lang="en-US" b="0" i="0" dirty="0">
              <a:solidFill>
                <a:schemeClr val="bg1"/>
              </a:solidFill>
              <a:effectLst/>
              <a:latin typeface="Udemy Sans"/>
            </a:endParaRPr>
          </a:p>
        </p:txBody>
      </p:sp>
      <p:pic>
        <p:nvPicPr>
          <p:cNvPr id="55" name="Immagine 54">
            <a:extLst>
              <a:ext uri="{FF2B5EF4-FFF2-40B4-BE49-F238E27FC236}">
                <a16:creationId xmlns:a16="http://schemas.microsoft.com/office/drawing/2014/main" id="{6312CF62-E866-CCC9-F8DB-E7A47A4BDA93}"/>
              </a:ext>
            </a:extLst>
          </p:cNvPr>
          <p:cNvPicPr>
            <a:picLocks noChangeAspect="1"/>
          </p:cNvPicPr>
          <p:nvPr/>
        </p:nvPicPr>
        <p:blipFill>
          <a:blip r:embed="rId16"/>
          <a:stretch>
            <a:fillRect/>
          </a:stretch>
        </p:blipFill>
        <p:spPr>
          <a:xfrm>
            <a:off x="54185" y="5186811"/>
            <a:ext cx="9144000" cy="1654114"/>
          </a:xfrm>
          <a:prstGeom prst="rect">
            <a:avLst/>
          </a:prstGeom>
        </p:spPr>
      </p:pic>
      <p:sp>
        <p:nvSpPr>
          <p:cNvPr id="57" name="Ovale 56">
            <a:extLst>
              <a:ext uri="{FF2B5EF4-FFF2-40B4-BE49-F238E27FC236}">
                <a16:creationId xmlns:a16="http://schemas.microsoft.com/office/drawing/2014/main" id="{86ABCD23-F374-EF99-0EEC-84320FD54DE1}"/>
              </a:ext>
            </a:extLst>
          </p:cNvPr>
          <p:cNvSpPr/>
          <p:nvPr/>
        </p:nvSpPr>
        <p:spPr>
          <a:xfrm>
            <a:off x="6558060" y="5131514"/>
            <a:ext cx="1174339" cy="2857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8" name="Ovale 57">
            <a:extLst>
              <a:ext uri="{FF2B5EF4-FFF2-40B4-BE49-F238E27FC236}">
                <a16:creationId xmlns:a16="http://schemas.microsoft.com/office/drawing/2014/main" id="{F49DCE9E-1568-0556-E69C-5E6071925643}"/>
              </a:ext>
            </a:extLst>
          </p:cNvPr>
          <p:cNvSpPr/>
          <p:nvPr/>
        </p:nvSpPr>
        <p:spPr>
          <a:xfrm>
            <a:off x="28488" y="5513526"/>
            <a:ext cx="531237" cy="1725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9" name="Ovale 58">
            <a:extLst>
              <a:ext uri="{FF2B5EF4-FFF2-40B4-BE49-F238E27FC236}">
                <a16:creationId xmlns:a16="http://schemas.microsoft.com/office/drawing/2014/main" id="{3A001CD6-4985-2912-6E2F-41E6A09FDA3F}"/>
              </a:ext>
            </a:extLst>
          </p:cNvPr>
          <p:cNvSpPr/>
          <p:nvPr/>
        </p:nvSpPr>
        <p:spPr>
          <a:xfrm>
            <a:off x="6762747" y="5741488"/>
            <a:ext cx="1265637" cy="253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0" name="Ovale 59">
            <a:extLst>
              <a:ext uri="{FF2B5EF4-FFF2-40B4-BE49-F238E27FC236}">
                <a16:creationId xmlns:a16="http://schemas.microsoft.com/office/drawing/2014/main" id="{94A695C1-3F8A-E8F9-152C-CDB0D5780D46}"/>
              </a:ext>
            </a:extLst>
          </p:cNvPr>
          <p:cNvSpPr/>
          <p:nvPr/>
        </p:nvSpPr>
        <p:spPr>
          <a:xfrm>
            <a:off x="48230" y="5674264"/>
            <a:ext cx="531237" cy="1725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1" name="Ovale 60">
            <a:extLst>
              <a:ext uri="{FF2B5EF4-FFF2-40B4-BE49-F238E27FC236}">
                <a16:creationId xmlns:a16="http://schemas.microsoft.com/office/drawing/2014/main" id="{A52D604C-3785-7009-36D1-AC95DDB40C0E}"/>
              </a:ext>
            </a:extLst>
          </p:cNvPr>
          <p:cNvSpPr/>
          <p:nvPr/>
        </p:nvSpPr>
        <p:spPr>
          <a:xfrm>
            <a:off x="6657870" y="6099774"/>
            <a:ext cx="1370514" cy="253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96331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fade">
                                      <p:cBhvr>
                                        <p:cTn id="122" dur="500"/>
                                        <p:tgtEl>
                                          <p:spTgt spid="5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fade">
                                      <p:cBhvr>
                                        <p:cTn id="127" dur="500"/>
                                        <p:tgtEl>
                                          <p:spTgt spid="5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5"/>
                                        </p:tgtEl>
                                        <p:attrNameLst>
                                          <p:attrName>style.visibility</p:attrName>
                                        </p:attrNameLst>
                                      </p:cBhvr>
                                      <p:to>
                                        <p:strVal val="visible"/>
                                      </p:to>
                                    </p:set>
                                    <p:animEffect transition="in" filter="fade">
                                      <p:cBhvr>
                                        <p:cTn id="132" dur="500"/>
                                        <p:tgtEl>
                                          <p:spTgt spid="5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fade">
                                      <p:cBhvr>
                                        <p:cTn id="137" dur="500"/>
                                        <p:tgtEl>
                                          <p:spTgt spid="57"/>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8"/>
                                        </p:tgtEl>
                                        <p:attrNameLst>
                                          <p:attrName>style.visibility</p:attrName>
                                        </p:attrNameLst>
                                      </p:cBhvr>
                                      <p:to>
                                        <p:strVal val="visible"/>
                                      </p:to>
                                    </p:set>
                                    <p:animEffect transition="in" filter="fade">
                                      <p:cBhvr>
                                        <p:cTn id="142" dur="500"/>
                                        <p:tgtEl>
                                          <p:spTgt spid="5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9"/>
                                        </p:tgtEl>
                                        <p:attrNameLst>
                                          <p:attrName>style.visibility</p:attrName>
                                        </p:attrNameLst>
                                      </p:cBhvr>
                                      <p:to>
                                        <p:strVal val="visible"/>
                                      </p:to>
                                    </p:set>
                                    <p:animEffect transition="in" filter="fade">
                                      <p:cBhvr>
                                        <p:cTn id="147" dur="500"/>
                                        <p:tgtEl>
                                          <p:spTgt spid="5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0"/>
                                        </p:tgtEl>
                                        <p:attrNameLst>
                                          <p:attrName>style.visibility</p:attrName>
                                        </p:attrNameLst>
                                      </p:cBhvr>
                                      <p:to>
                                        <p:strVal val="visible"/>
                                      </p:to>
                                    </p:set>
                                    <p:animEffect transition="in" filter="fade">
                                      <p:cBhvr>
                                        <p:cTn id="152" dur="500"/>
                                        <p:tgtEl>
                                          <p:spTgt spid="6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61"/>
                                        </p:tgtEl>
                                        <p:attrNameLst>
                                          <p:attrName>style.visibility</p:attrName>
                                        </p:attrNameLst>
                                      </p:cBhvr>
                                      <p:to>
                                        <p:strVal val="visible"/>
                                      </p:to>
                                    </p:set>
                                    <p:animEffect transition="in" filter="fade">
                                      <p:cBhvr>
                                        <p:cTn id="15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1" grpId="0" animBg="1"/>
      <p:bldP spid="14" grpId="0" animBg="1"/>
      <p:bldP spid="26" grpId="0" animBg="1"/>
      <p:bldP spid="28" grpId="0" animBg="1"/>
      <p:bldP spid="33" grpId="0" animBg="1"/>
      <p:bldP spid="34" grpId="0" animBg="1"/>
      <p:bldP spid="35" grpId="0" animBg="1"/>
      <p:bldP spid="38" grpId="0" animBg="1"/>
      <p:bldP spid="42" grpId="0" animBg="1"/>
      <p:bldP spid="45" grpId="0" animBg="1"/>
      <p:bldP spid="46" grpId="0" animBg="1"/>
      <p:bldP spid="47" grpId="0" animBg="1"/>
      <p:bldP spid="52" grpId="0" animBg="1"/>
      <p:bldP spid="53" grpId="0" animBg="1"/>
      <p:bldP spid="57" grpId="0" animBg="1"/>
      <p:bldP spid="58" grpId="0" animBg="1"/>
      <p:bldP spid="59" grpId="0" animBg="1"/>
      <p:bldP spid="60" grpId="0" animBg="1"/>
      <p:bldP spid="6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017EC29D-EAEE-60AD-1AEB-054485C031F2}"/>
              </a:ext>
            </a:extLst>
          </p:cNvPr>
          <p:cNvPicPr>
            <a:picLocks noChangeAspect="1"/>
          </p:cNvPicPr>
          <p:nvPr/>
        </p:nvPicPr>
        <p:blipFill>
          <a:blip r:embed="rId7"/>
          <a:stretch>
            <a:fillRect/>
          </a:stretch>
        </p:blipFill>
        <p:spPr>
          <a:xfrm>
            <a:off x="323528" y="932929"/>
            <a:ext cx="8712968" cy="1373124"/>
          </a:xfrm>
          <a:prstGeom prst="rect">
            <a:avLst/>
          </a:prstGeom>
        </p:spPr>
      </p:pic>
      <p:sp>
        <p:nvSpPr>
          <p:cNvPr id="7" name="Ovale 6">
            <a:extLst>
              <a:ext uri="{FF2B5EF4-FFF2-40B4-BE49-F238E27FC236}">
                <a16:creationId xmlns:a16="http://schemas.microsoft.com/office/drawing/2014/main" id="{246F309F-2C12-0A4B-62B8-D5455197EABB}"/>
              </a:ext>
            </a:extLst>
          </p:cNvPr>
          <p:cNvSpPr/>
          <p:nvPr/>
        </p:nvSpPr>
        <p:spPr>
          <a:xfrm>
            <a:off x="6372200" y="625820"/>
            <a:ext cx="266429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llout: linea con bordo e barra in risalto 9">
            <a:extLst>
              <a:ext uri="{FF2B5EF4-FFF2-40B4-BE49-F238E27FC236}">
                <a16:creationId xmlns:a16="http://schemas.microsoft.com/office/drawing/2014/main" id="{A6E6BB1D-764B-F481-DB6E-62A89C5F44FB}"/>
              </a:ext>
            </a:extLst>
          </p:cNvPr>
          <p:cNvSpPr/>
          <p:nvPr/>
        </p:nvSpPr>
        <p:spPr>
          <a:xfrm flipH="1">
            <a:off x="3059832" y="2972743"/>
            <a:ext cx="2160240" cy="1080120"/>
          </a:xfrm>
          <a:prstGeom prst="accentBorderCallout1">
            <a:avLst>
              <a:gd name="adj1" fmla="val 18750"/>
              <a:gd name="adj2" fmla="val -8333"/>
              <a:gd name="adj3" fmla="val -181209"/>
              <a:gd name="adj4" fmla="val -1270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DEATTACH MODE</a:t>
            </a:r>
          </a:p>
        </p:txBody>
      </p:sp>
      <p:sp>
        <p:nvSpPr>
          <p:cNvPr id="12" name="Callout: linea con bordo e barra in risalto 11">
            <a:extLst>
              <a:ext uri="{FF2B5EF4-FFF2-40B4-BE49-F238E27FC236}">
                <a16:creationId xmlns:a16="http://schemas.microsoft.com/office/drawing/2014/main" id="{BBDDEFAB-2FC0-3A21-9D73-AB3B67F6A7B7}"/>
              </a:ext>
            </a:extLst>
          </p:cNvPr>
          <p:cNvSpPr/>
          <p:nvPr/>
        </p:nvSpPr>
        <p:spPr>
          <a:xfrm>
            <a:off x="2411760" y="4365104"/>
            <a:ext cx="3888432" cy="1733164"/>
          </a:xfrm>
          <a:prstGeom prst="accentBorderCallout1">
            <a:avLst>
              <a:gd name="adj1" fmla="val 18750"/>
              <a:gd name="adj2" fmla="val -8333"/>
              <a:gd name="adj3" fmla="val -185723"/>
              <a:gd name="adj4" fmla="val -275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chemeClr val="bg1"/>
                </a:solidFill>
                <a:effectLst/>
                <a:latin typeface="Udemy Sans"/>
              </a:rPr>
              <a:t>the automatically generated ID of the new </a:t>
            </a:r>
            <a:r>
              <a:rPr lang="en-US" b="0" i="0" dirty="0" err="1">
                <a:solidFill>
                  <a:schemeClr val="bg1"/>
                </a:solidFill>
                <a:effectLst/>
                <a:latin typeface="Udemy Sans"/>
              </a:rPr>
              <a:t>container,you</a:t>
            </a:r>
            <a:r>
              <a:rPr lang="en-US" b="0" i="0" dirty="0">
                <a:solidFill>
                  <a:schemeClr val="bg1"/>
                </a:solidFill>
                <a:effectLst/>
                <a:latin typeface="Udemy Sans"/>
              </a:rPr>
              <a:t> see with docker </a:t>
            </a:r>
            <a:r>
              <a:rPr lang="en-US" b="0" i="0" dirty="0" err="1">
                <a:solidFill>
                  <a:schemeClr val="bg1"/>
                </a:solidFill>
                <a:effectLst/>
                <a:latin typeface="Udemy Sans"/>
              </a:rPr>
              <a:t>ps</a:t>
            </a:r>
            <a:r>
              <a:rPr lang="en-US" b="0" i="0" dirty="0">
                <a:solidFill>
                  <a:schemeClr val="bg1"/>
                </a:solidFill>
                <a:effectLst/>
                <a:latin typeface="Udemy Sans"/>
              </a:rPr>
              <a:t> that we have this container up and running that still shortened ID off that up</a:t>
            </a:r>
          </a:p>
        </p:txBody>
      </p:sp>
      <p:pic>
        <p:nvPicPr>
          <p:cNvPr id="15" name="Immagine 14">
            <a:extLst>
              <a:ext uri="{FF2B5EF4-FFF2-40B4-BE49-F238E27FC236}">
                <a16:creationId xmlns:a16="http://schemas.microsoft.com/office/drawing/2014/main" id="{AA3DFF0B-40C5-F6C0-0469-374FB22349E6}"/>
              </a:ext>
            </a:extLst>
          </p:cNvPr>
          <p:cNvPicPr>
            <a:picLocks noChangeAspect="1"/>
          </p:cNvPicPr>
          <p:nvPr/>
        </p:nvPicPr>
        <p:blipFill>
          <a:blip r:embed="rId8"/>
          <a:stretch>
            <a:fillRect/>
          </a:stretch>
        </p:blipFill>
        <p:spPr>
          <a:xfrm>
            <a:off x="215516" y="6111914"/>
            <a:ext cx="8712968" cy="731858"/>
          </a:xfrm>
          <a:prstGeom prst="rect">
            <a:avLst/>
          </a:prstGeom>
        </p:spPr>
      </p:pic>
      <p:sp>
        <p:nvSpPr>
          <p:cNvPr id="16" name="Ovale 15">
            <a:extLst>
              <a:ext uri="{FF2B5EF4-FFF2-40B4-BE49-F238E27FC236}">
                <a16:creationId xmlns:a16="http://schemas.microsoft.com/office/drawing/2014/main" id="{2E0DB2F4-1796-6DD1-89DB-211E393FD0DF}"/>
              </a:ext>
            </a:extLst>
          </p:cNvPr>
          <p:cNvSpPr/>
          <p:nvPr/>
        </p:nvSpPr>
        <p:spPr>
          <a:xfrm>
            <a:off x="6732240" y="5896268"/>
            <a:ext cx="1080120" cy="5123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384F6766-A375-0BE8-7860-93AFD43DA1E5}"/>
              </a:ext>
            </a:extLst>
          </p:cNvPr>
          <p:cNvSpPr/>
          <p:nvPr/>
        </p:nvSpPr>
        <p:spPr>
          <a:xfrm>
            <a:off x="129182" y="6364857"/>
            <a:ext cx="1080120" cy="2763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3C03BBCF-D1AF-08CA-83D9-D76678E9CB1A}"/>
              </a:ext>
            </a:extLst>
          </p:cNvPr>
          <p:cNvSpPr txBox="1"/>
          <p:nvPr/>
        </p:nvSpPr>
        <p:spPr>
          <a:xfrm>
            <a:off x="1907704" y="2289290"/>
            <a:ext cx="4651310" cy="646331"/>
          </a:xfrm>
          <a:prstGeom prst="rect">
            <a:avLst/>
          </a:prstGeom>
          <a:solidFill>
            <a:schemeClr val="accent1"/>
          </a:solidFill>
        </p:spPr>
        <p:txBody>
          <a:bodyPr wrap="square">
            <a:spAutoFit/>
          </a:bodyPr>
          <a:lstStyle/>
          <a:p>
            <a:pPr algn="l"/>
            <a:r>
              <a:rPr lang="en-US" b="0" dirty="0">
                <a:solidFill>
                  <a:schemeClr val="bg1"/>
                </a:solidFill>
                <a:effectLst/>
                <a:latin typeface="Udemy Sans"/>
              </a:rPr>
              <a:t>If you still want look into your running container you got two ways of doing that.</a:t>
            </a:r>
          </a:p>
        </p:txBody>
      </p:sp>
      <p:pic>
        <p:nvPicPr>
          <p:cNvPr id="21" name="Immagine 20">
            <a:extLst>
              <a:ext uri="{FF2B5EF4-FFF2-40B4-BE49-F238E27FC236}">
                <a16:creationId xmlns:a16="http://schemas.microsoft.com/office/drawing/2014/main" id="{0E603388-B240-62DB-B1E5-2B6ED4939783}"/>
              </a:ext>
            </a:extLst>
          </p:cNvPr>
          <p:cNvPicPr>
            <a:picLocks noChangeAspect="1"/>
          </p:cNvPicPr>
          <p:nvPr/>
        </p:nvPicPr>
        <p:blipFill>
          <a:blip r:embed="rId9"/>
          <a:stretch>
            <a:fillRect/>
          </a:stretch>
        </p:blipFill>
        <p:spPr>
          <a:xfrm>
            <a:off x="215516" y="2896550"/>
            <a:ext cx="8928484" cy="896713"/>
          </a:xfrm>
          <a:prstGeom prst="rect">
            <a:avLst/>
          </a:prstGeom>
        </p:spPr>
      </p:pic>
      <p:sp>
        <p:nvSpPr>
          <p:cNvPr id="22" name="Ovale 21">
            <a:extLst>
              <a:ext uri="{FF2B5EF4-FFF2-40B4-BE49-F238E27FC236}">
                <a16:creationId xmlns:a16="http://schemas.microsoft.com/office/drawing/2014/main" id="{5DF54E77-0F05-9FEB-C8D0-832B90756419}"/>
              </a:ext>
            </a:extLst>
          </p:cNvPr>
          <p:cNvSpPr/>
          <p:nvPr/>
        </p:nvSpPr>
        <p:spPr>
          <a:xfrm>
            <a:off x="6696236" y="2780928"/>
            <a:ext cx="1080120" cy="3920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15B45501-2F9E-EAD7-CE09-047CE507A001}"/>
              </a:ext>
            </a:extLst>
          </p:cNvPr>
          <p:cNvSpPr/>
          <p:nvPr/>
        </p:nvSpPr>
        <p:spPr>
          <a:xfrm>
            <a:off x="7848364" y="3172929"/>
            <a:ext cx="1080120" cy="2253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958850F4-3A2D-0A62-A83F-BD728548AF78}"/>
              </a:ext>
            </a:extLst>
          </p:cNvPr>
          <p:cNvSpPr/>
          <p:nvPr/>
        </p:nvSpPr>
        <p:spPr>
          <a:xfrm>
            <a:off x="6559014" y="3325329"/>
            <a:ext cx="2521870" cy="2253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a:extLst>
              <a:ext uri="{FF2B5EF4-FFF2-40B4-BE49-F238E27FC236}">
                <a16:creationId xmlns:a16="http://schemas.microsoft.com/office/drawing/2014/main" id="{BC8CC115-A7BF-2F8A-48CB-8CA89AFA2CBA}"/>
              </a:ext>
            </a:extLst>
          </p:cNvPr>
          <p:cNvPicPr>
            <a:picLocks noChangeAspect="1"/>
          </p:cNvPicPr>
          <p:nvPr/>
        </p:nvPicPr>
        <p:blipFill>
          <a:blip r:embed="rId10"/>
          <a:stretch>
            <a:fillRect/>
          </a:stretch>
        </p:blipFill>
        <p:spPr>
          <a:xfrm>
            <a:off x="512192" y="1584824"/>
            <a:ext cx="8335131" cy="3401602"/>
          </a:xfrm>
          <a:prstGeom prst="rect">
            <a:avLst/>
          </a:prstGeom>
        </p:spPr>
      </p:pic>
      <p:sp>
        <p:nvSpPr>
          <p:cNvPr id="30" name="Ovale 29">
            <a:extLst>
              <a:ext uri="{FF2B5EF4-FFF2-40B4-BE49-F238E27FC236}">
                <a16:creationId xmlns:a16="http://schemas.microsoft.com/office/drawing/2014/main" id="{15024E8D-1ACC-01CB-C5D7-9C04C6A33FCE}"/>
              </a:ext>
            </a:extLst>
          </p:cNvPr>
          <p:cNvSpPr/>
          <p:nvPr/>
        </p:nvSpPr>
        <p:spPr>
          <a:xfrm>
            <a:off x="1111428" y="1382450"/>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E1500D6F-8FC4-6061-8E80-F47F6CE4747F}"/>
              </a:ext>
            </a:extLst>
          </p:cNvPr>
          <p:cNvSpPr/>
          <p:nvPr/>
        </p:nvSpPr>
        <p:spPr>
          <a:xfrm>
            <a:off x="4031940" y="3398322"/>
            <a:ext cx="1080120" cy="2584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DA7E42DA-BAB5-D9E0-FF08-0F75183C2B6D}"/>
              </a:ext>
            </a:extLst>
          </p:cNvPr>
          <p:cNvSpPr/>
          <p:nvPr/>
        </p:nvSpPr>
        <p:spPr>
          <a:xfrm>
            <a:off x="4193958" y="3690951"/>
            <a:ext cx="1080120" cy="2584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Immagine 38">
            <a:extLst>
              <a:ext uri="{FF2B5EF4-FFF2-40B4-BE49-F238E27FC236}">
                <a16:creationId xmlns:a16="http://schemas.microsoft.com/office/drawing/2014/main" id="{3CBECC91-7E85-4672-2E17-405354596025}"/>
              </a:ext>
            </a:extLst>
          </p:cNvPr>
          <p:cNvPicPr>
            <a:picLocks noChangeAspect="1"/>
          </p:cNvPicPr>
          <p:nvPr/>
        </p:nvPicPr>
        <p:blipFill>
          <a:blip r:embed="rId9"/>
          <a:stretch>
            <a:fillRect/>
          </a:stretch>
        </p:blipFill>
        <p:spPr>
          <a:xfrm>
            <a:off x="215516" y="3050008"/>
            <a:ext cx="8928484" cy="896713"/>
          </a:xfrm>
          <a:prstGeom prst="rect">
            <a:avLst/>
          </a:prstGeom>
        </p:spPr>
      </p:pic>
      <p:pic>
        <p:nvPicPr>
          <p:cNvPr id="43" name="Immagine 42">
            <a:extLst>
              <a:ext uri="{FF2B5EF4-FFF2-40B4-BE49-F238E27FC236}">
                <a16:creationId xmlns:a16="http://schemas.microsoft.com/office/drawing/2014/main" id="{7BBEE639-5937-3777-EA62-361DF38C2EE9}"/>
              </a:ext>
            </a:extLst>
          </p:cNvPr>
          <p:cNvPicPr>
            <a:picLocks noChangeAspect="1"/>
          </p:cNvPicPr>
          <p:nvPr/>
        </p:nvPicPr>
        <p:blipFill>
          <a:blip r:embed="rId11"/>
          <a:stretch>
            <a:fillRect/>
          </a:stretch>
        </p:blipFill>
        <p:spPr>
          <a:xfrm>
            <a:off x="229442" y="3662262"/>
            <a:ext cx="1038370" cy="190527"/>
          </a:xfrm>
          <a:prstGeom prst="rect">
            <a:avLst/>
          </a:prstGeom>
        </p:spPr>
      </p:pic>
      <p:sp>
        <p:nvSpPr>
          <p:cNvPr id="48" name="Ovale 47">
            <a:extLst>
              <a:ext uri="{FF2B5EF4-FFF2-40B4-BE49-F238E27FC236}">
                <a16:creationId xmlns:a16="http://schemas.microsoft.com/office/drawing/2014/main" id="{42C428DF-C7C7-6E86-6810-D207D9C8630B}"/>
              </a:ext>
            </a:extLst>
          </p:cNvPr>
          <p:cNvSpPr/>
          <p:nvPr/>
        </p:nvSpPr>
        <p:spPr>
          <a:xfrm>
            <a:off x="187692" y="339805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CasellaDiTesto 49">
            <a:extLst>
              <a:ext uri="{FF2B5EF4-FFF2-40B4-BE49-F238E27FC236}">
                <a16:creationId xmlns:a16="http://schemas.microsoft.com/office/drawing/2014/main" id="{15B17E08-CC82-389E-7E59-56051E88EEF6}"/>
              </a:ext>
            </a:extLst>
          </p:cNvPr>
          <p:cNvSpPr txBox="1"/>
          <p:nvPr/>
        </p:nvSpPr>
        <p:spPr>
          <a:xfrm>
            <a:off x="2411760" y="3960367"/>
            <a:ext cx="4716624" cy="923330"/>
          </a:xfrm>
          <a:prstGeom prst="rect">
            <a:avLst/>
          </a:prstGeom>
          <a:solidFill>
            <a:schemeClr val="accent1"/>
          </a:solidFill>
        </p:spPr>
        <p:txBody>
          <a:bodyPr wrap="square">
            <a:spAutoFit/>
          </a:bodyPr>
          <a:lstStyle/>
          <a:p>
            <a:pPr algn="l"/>
            <a:r>
              <a:rPr lang="en-US" dirty="0">
                <a:solidFill>
                  <a:schemeClr val="bg1"/>
                </a:solidFill>
                <a:latin typeface="Udemy Sans"/>
              </a:rPr>
              <a:t>Please stop this container….</a:t>
            </a:r>
          </a:p>
          <a:p>
            <a:pPr algn="l"/>
            <a:r>
              <a:rPr lang="en-US" b="0" i="0" dirty="0">
                <a:solidFill>
                  <a:schemeClr val="bg1"/>
                </a:solidFill>
                <a:effectLst/>
                <a:latin typeface="Udemy Sans"/>
              </a:rPr>
              <a:t>Docker </a:t>
            </a:r>
            <a:r>
              <a:rPr lang="en-US" b="0" i="0" dirty="0" err="1">
                <a:solidFill>
                  <a:schemeClr val="bg1"/>
                </a:solidFill>
                <a:effectLst/>
                <a:latin typeface="Udemy Sans"/>
              </a:rPr>
              <a:t>ps</a:t>
            </a:r>
            <a:endParaRPr lang="en-US" b="0" i="0" dirty="0">
              <a:solidFill>
                <a:schemeClr val="bg1"/>
              </a:solidFill>
              <a:effectLst/>
              <a:latin typeface="Udemy Sans"/>
            </a:endParaRPr>
          </a:p>
          <a:p>
            <a:pPr algn="l"/>
            <a:r>
              <a:rPr lang="en-US" dirty="0">
                <a:solidFill>
                  <a:schemeClr val="bg1"/>
                </a:solidFill>
                <a:latin typeface="Udemy Sans"/>
              </a:rPr>
              <a:t>Docker stop “container name”</a:t>
            </a:r>
            <a:endParaRPr lang="en-US" b="0" i="0" dirty="0">
              <a:solidFill>
                <a:schemeClr val="bg1"/>
              </a:solidFill>
              <a:effectLst/>
              <a:latin typeface="Udemy Sans"/>
            </a:endParaRPr>
          </a:p>
        </p:txBody>
      </p:sp>
      <p:pic>
        <p:nvPicPr>
          <p:cNvPr id="56" name="Immagine 55">
            <a:extLst>
              <a:ext uri="{FF2B5EF4-FFF2-40B4-BE49-F238E27FC236}">
                <a16:creationId xmlns:a16="http://schemas.microsoft.com/office/drawing/2014/main" id="{42C20094-3345-9A95-AC50-06E5C102B540}"/>
              </a:ext>
            </a:extLst>
          </p:cNvPr>
          <p:cNvPicPr>
            <a:picLocks noChangeAspect="1"/>
          </p:cNvPicPr>
          <p:nvPr/>
        </p:nvPicPr>
        <p:blipFill>
          <a:blip r:embed="rId12"/>
          <a:stretch>
            <a:fillRect/>
          </a:stretch>
        </p:blipFill>
        <p:spPr>
          <a:xfrm>
            <a:off x="198072" y="3968619"/>
            <a:ext cx="8945928" cy="2290217"/>
          </a:xfrm>
          <a:prstGeom prst="rect">
            <a:avLst/>
          </a:prstGeom>
        </p:spPr>
      </p:pic>
      <p:sp>
        <p:nvSpPr>
          <p:cNvPr id="62" name="Ovale 61">
            <a:extLst>
              <a:ext uri="{FF2B5EF4-FFF2-40B4-BE49-F238E27FC236}">
                <a16:creationId xmlns:a16="http://schemas.microsoft.com/office/drawing/2014/main" id="{A0CB8BA9-0234-3662-619C-019C9E8F2EFE}"/>
              </a:ext>
            </a:extLst>
          </p:cNvPr>
          <p:cNvSpPr/>
          <p:nvPr/>
        </p:nvSpPr>
        <p:spPr>
          <a:xfrm>
            <a:off x="6472032" y="3890724"/>
            <a:ext cx="1080120" cy="3900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B2E01435-9028-A9DB-330E-F85101E985CC}"/>
              </a:ext>
            </a:extLst>
          </p:cNvPr>
          <p:cNvSpPr/>
          <p:nvPr/>
        </p:nvSpPr>
        <p:spPr>
          <a:xfrm>
            <a:off x="7763942" y="4161000"/>
            <a:ext cx="1080120" cy="3900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e 63">
            <a:extLst>
              <a:ext uri="{FF2B5EF4-FFF2-40B4-BE49-F238E27FC236}">
                <a16:creationId xmlns:a16="http://schemas.microsoft.com/office/drawing/2014/main" id="{959803FB-1B70-5690-7651-19D7170A3F87}"/>
              </a:ext>
            </a:extLst>
          </p:cNvPr>
          <p:cNvSpPr/>
          <p:nvPr/>
        </p:nvSpPr>
        <p:spPr>
          <a:xfrm>
            <a:off x="6425952" y="5793539"/>
            <a:ext cx="2654932" cy="3900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6" name="Immagine 65">
            <a:extLst>
              <a:ext uri="{FF2B5EF4-FFF2-40B4-BE49-F238E27FC236}">
                <a16:creationId xmlns:a16="http://schemas.microsoft.com/office/drawing/2014/main" id="{3CDF5A72-328B-910D-A812-BAE9142EEA12}"/>
              </a:ext>
            </a:extLst>
          </p:cNvPr>
          <p:cNvPicPr>
            <a:picLocks noChangeAspect="1"/>
          </p:cNvPicPr>
          <p:nvPr/>
        </p:nvPicPr>
        <p:blipFill>
          <a:blip r:embed="rId13"/>
          <a:stretch>
            <a:fillRect/>
          </a:stretch>
        </p:blipFill>
        <p:spPr>
          <a:xfrm>
            <a:off x="1537864" y="1385602"/>
            <a:ext cx="6068272" cy="4086795"/>
          </a:xfrm>
          <a:prstGeom prst="rect">
            <a:avLst/>
          </a:prstGeom>
        </p:spPr>
      </p:pic>
    </p:spTree>
    <p:extLst>
      <p:ext uri="{BB962C8B-B14F-4D97-AF65-F5344CB8AC3E}">
        <p14:creationId xmlns:p14="http://schemas.microsoft.com/office/powerpoint/2010/main" val="92239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500"/>
                                        <p:tgtEl>
                                          <p:spTgt spid="6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fade">
                                      <p:cBhvr>
                                        <p:cTn id="122" dur="500"/>
                                        <p:tgtEl>
                                          <p:spTgt spid="6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fade">
                                      <p:cBhvr>
                                        <p:cTn id="13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2" grpId="0" animBg="1"/>
      <p:bldP spid="16" grpId="0" animBg="1"/>
      <p:bldP spid="17" grpId="0" animBg="1"/>
      <p:bldP spid="19" grpId="0" animBg="1"/>
      <p:bldP spid="22" grpId="0" animBg="1"/>
      <p:bldP spid="23" grpId="0" animBg="1"/>
      <p:bldP spid="24" grpId="0" animBg="1"/>
      <p:bldP spid="30" grpId="0" animBg="1"/>
      <p:bldP spid="31" grpId="0" animBg="1"/>
      <p:bldP spid="36" grpId="0" animBg="1"/>
      <p:bldP spid="48" grpId="0" animBg="1"/>
      <p:bldP spid="50" grpId="0" animBg="1"/>
      <p:bldP spid="62" grpId="0" animBg="1"/>
      <p:bldP spid="63"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051425248"/>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379EB211-1F9E-6AE3-2169-BD8EFE52470C}"/>
              </a:ext>
            </a:extLst>
          </p:cNvPr>
          <p:cNvSpPr txBox="1"/>
          <p:nvPr/>
        </p:nvSpPr>
        <p:spPr>
          <a:xfrm>
            <a:off x="1674207" y="1268760"/>
            <a:ext cx="5814392" cy="4247317"/>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e always had a look at this demo Node.js application</a:t>
            </a:r>
          </a:p>
          <a:p>
            <a:pPr algn="l"/>
            <a:r>
              <a:rPr lang="en-US" b="0" i="0" dirty="0">
                <a:solidFill>
                  <a:schemeClr val="bg1"/>
                </a:solidFill>
                <a:effectLst/>
                <a:latin typeface="Udemy Sans"/>
              </a:rPr>
              <a:t>which spin up that web server, and indeed web development and running web servers and other processes that deal with incoming requests , that is the main selling point of Docker.</a:t>
            </a:r>
          </a:p>
          <a:p>
            <a:pPr algn="l"/>
            <a:endParaRPr lang="en-US" b="0" i="0" dirty="0">
              <a:solidFill>
                <a:schemeClr val="bg1"/>
              </a:solidFill>
              <a:effectLst/>
              <a:latin typeface="Udemy Sans"/>
            </a:endParaRPr>
          </a:p>
          <a:p>
            <a:pPr algn="l"/>
            <a:r>
              <a:rPr lang="en-US" b="0" i="0" dirty="0">
                <a:solidFill>
                  <a:schemeClr val="bg1"/>
                </a:solidFill>
                <a:effectLst/>
                <a:latin typeface="Udemy Sans"/>
              </a:rPr>
              <a:t>no matter if you then use Node.js for building that web service or if you use PHP, Python, whatever it is.</a:t>
            </a:r>
          </a:p>
          <a:p>
            <a:pPr algn="l"/>
            <a:endParaRPr lang="en-US" b="0" i="0" dirty="0">
              <a:solidFill>
                <a:schemeClr val="bg1"/>
              </a:solidFill>
              <a:effectLst/>
              <a:latin typeface="Udemy Sans"/>
            </a:endParaRPr>
          </a:p>
          <a:p>
            <a:pPr algn="l"/>
            <a:r>
              <a:rPr lang="en-US" b="0" i="0" dirty="0">
                <a:solidFill>
                  <a:schemeClr val="bg1"/>
                </a:solidFill>
                <a:effectLst/>
                <a:latin typeface="Udemy Sans"/>
              </a:rPr>
              <a:t>But it's not just that, </a:t>
            </a:r>
            <a:r>
              <a:rPr lang="en-US" b="1" i="0" dirty="0">
                <a:solidFill>
                  <a:schemeClr val="bg1"/>
                </a:solidFill>
                <a:effectLst/>
                <a:latin typeface="Udemy Sans"/>
              </a:rPr>
              <a:t>Docker is not restricted to that</a:t>
            </a:r>
            <a:r>
              <a:rPr lang="en-US" b="0" i="0" dirty="0">
                <a:solidFill>
                  <a:schemeClr val="bg1"/>
                </a:solidFill>
                <a:effectLst/>
                <a:latin typeface="Udemy Sans"/>
              </a:rPr>
              <a:t>,</a:t>
            </a:r>
          </a:p>
          <a:p>
            <a:pPr algn="l"/>
            <a:r>
              <a:rPr lang="en-US" dirty="0">
                <a:solidFill>
                  <a:schemeClr val="bg1"/>
                </a:solidFill>
                <a:latin typeface="Udemy Sans"/>
              </a:rPr>
              <a:t>We have an example</a:t>
            </a:r>
            <a:endParaRPr lang="en-US" b="0" i="0" dirty="0">
              <a:solidFill>
                <a:schemeClr val="bg1"/>
              </a:solidFill>
              <a:effectLst/>
              <a:latin typeface="Udemy Sans"/>
            </a:endParaRPr>
          </a:p>
          <a:p>
            <a:pPr algn="l"/>
            <a:r>
              <a:rPr lang="en-US" b="0" i="0" dirty="0">
                <a:solidFill>
                  <a:schemeClr val="bg1"/>
                </a:solidFill>
                <a:effectLst/>
                <a:latin typeface="Udemy Sans"/>
              </a:rPr>
              <a:t>A very simple Python application if you </a:t>
            </a:r>
            <a:r>
              <a:rPr lang="en-US" b="0" i="0" dirty="0" err="1">
                <a:solidFill>
                  <a:schemeClr val="bg1"/>
                </a:solidFill>
                <a:effectLst/>
                <a:latin typeface="Udemy Sans"/>
              </a:rPr>
              <a:t>wanna</a:t>
            </a:r>
            <a:r>
              <a:rPr lang="en-US" b="0" i="0" dirty="0">
                <a:solidFill>
                  <a:schemeClr val="bg1"/>
                </a:solidFill>
                <a:effectLst/>
                <a:latin typeface="Udemy Sans"/>
              </a:rPr>
              <a:t> call it like this</a:t>
            </a:r>
          </a:p>
          <a:p>
            <a:pPr algn="l"/>
            <a:r>
              <a:rPr lang="en-US" b="0" i="0" dirty="0">
                <a:solidFill>
                  <a:schemeClr val="bg1"/>
                </a:solidFill>
                <a:effectLst/>
                <a:latin typeface="Udemy Sans"/>
              </a:rPr>
              <a:t>which is built for Python version three and that's important here, which does not create any web server or anything like that.</a:t>
            </a:r>
          </a:p>
        </p:txBody>
      </p:sp>
      <p:pic>
        <p:nvPicPr>
          <p:cNvPr id="9" name="Immagine 8">
            <a:extLst>
              <a:ext uri="{FF2B5EF4-FFF2-40B4-BE49-F238E27FC236}">
                <a16:creationId xmlns:a16="http://schemas.microsoft.com/office/drawing/2014/main" id="{9B2B4CAD-7757-43DE-8C59-6480261A8594}"/>
              </a:ext>
            </a:extLst>
          </p:cNvPr>
          <p:cNvPicPr>
            <a:picLocks noChangeAspect="1"/>
          </p:cNvPicPr>
          <p:nvPr/>
        </p:nvPicPr>
        <p:blipFill>
          <a:blip r:embed="rId7"/>
          <a:stretch>
            <a:fillRect/>
          </a:stretch>
        </p:blipFill>
        <p:spPr>
          <a:xfrm>
            <a:off x="669242" y="1628800"/>
            <a:ext cx="7271912" cy="3096344"/>
          </a:xfrm>
          <a:prstGeom prst="rect">
            <a:avLst/>
          </a:prstGeom>
        </p:spPr>
      </p:pic>
      <p:pic>
        <p:nvPicPr>
          <p:cNvPr id="13" name="Immagine 12">
            <a:extLst>
              <a:ext uri="{FF2B5EF4-FFF2-40B4-BE49-F238E27FC236}">
                <a16:creationId xmlns:a16="http://schemas.microsoft.com/office/drawing/2014/main" id="{631769E6-2D64-8A16-88F1-61776830C1FF}"/>
              </a:ext>
            </a:extLst>
          </p:cNvPr>
          <p:cNvPicPr>
            <a:picLocks noChangeAspect="1"/>
          </p:cNvPicPr>
          <p:nvPr/>
        </p:nvPicPr>
        <p:blipFill>
          <a:blip r:embed="rId8"/>
          <a:stretch>
            <a:fillRect/>
          </a:stretch>
        </p:blipFill>
        <p:spPr>
          <a:xfrm>
            <a:off x="403114" y="1124744"/>
            <a:ext cx="8234904" cy="4856630"/>
          </a:xfrm>
          <a:prstGeom prst="rect">
            <a:avLst/>
          </a:prstGeom>
        </p:spPr>
      </p:pic>
      <p:sp>
        <p:nvSpPr>
          <p:cNvPr id="18" name="Ovale 17">
            <a:extLst>
              <a:ext uri="{FF2B5EF4-FFF2-40B4-BE49-F238E27FC236}">
                <a16:creationId xmlns:a16="http://schemas.microsoft.com/office/drawing/2014/main" id="{853A16C7-FC38-228C-808B-A77225718929}"/>
              </a:ext>
            </a:extLst>
          </p:cNvPr>
          <p:cNvSpPr/>
          <p:nvPr/>
        </p:nvSpPr>
        <p:spPr>
          <a:xfrm>
            <a:off x="857537" y="1628800"/>
            <a:ext cx="797864" cy="3592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D29C469B-72C1-D332-F7FA-2554CBB3D2EA}"/>
              </a:ext>
            </a:extLst>
          </p:cNvPr>
          <p:cNvPicPr>
            <a:picLocks noChangeAspect="1"/>
          </p:cNvPicPr>
          <p:nvPr/>
        </p:nvPicPr>
        <p:blipFill>
          <a:blip r:embed="rId9"/>
          <a:stretch>
            <a:fillRect/>
          </a:stretch>
        </p:blipFill>
        <p:spPr>
          <a:xfrm>
            <a:off x="1264159" y="332656"/>
            <a:ext cx="6772839" cy="5461198"/>
          </a:xfrm>
          <a:prstGeom prst="rect">
            <a:avLst/>
          </a:prstGeom>
        </p:spPr>
      </p:pic>
      <p:sp>
        <p:nvSpPr>
          <p:cNvPr id="26" name="Ovale 25">
            <a:extLst>
              <a:ext uri="{FF2B5EF4-FFF2-40B4-BE49-F238E27FC236}">
                <a16:creationId xmlns:a16="http://schemas.microsoft.com/office/drawing/2014/main" id="{A3390DCC-20AB-E108-ABCD-06F754606F01}"/>
              </a:ext>
            </a:extLst>
          </p:cNvPr>
          <p:cNvSpPr/>
          <p:nvPr/>
        </p:nvSpPr>
        <p:spPr>
          <a:xfrm>
            <a:off x="3775482" y="45878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7" name="Immagine 26">
            <a:extLst>
              <a:ext uri="{FF2B5EF4-FFF2-40B4-BE49-F238E27FC236}">
                <a16:creationId xmlns:a16="http://schemas.microsoft.com/office/drawing/2014/main" id="{18B6E0DC-7336-A6B5-184A-E4B3C8F662C3}"/>
              </a:ext>
            </a:extLst>
          </p:cNvPr>
          <p:cNvPicPr>
            <a:picLocks noChangeAspect="1"/>
          </p:cNvPicPr>
          <p:nvPr/>
        </p:nvPicPr>
        <p:blipFill>
          <a:blip r:embed="rId8"/>
          <a:stretch>
            <a:fillRect/>
          </a:stretch>
        </p:blipFill>
        <p:spPr>
          <a:xfrm>
            <a:off x="375934" y="1103108"/>
            <a:ext cx="8234904" cy="4856630"/>
          </a:xfrm>
          <a:prstGeom prst="rect">
            <a:avLst/>
          </a:prstGeom>
        </p:spPr>
      </p:pic>
      <p:pic>
        <p:nvPicPr>
          <p:cNvPr id="32" name="Immagine 31">
            <a:extLst>
              <a:ext uri="{FF2B5EF4-FFF2-40B4-BE49-F238E27FC236}">
                <a16:creationId xmlns:a16="http://schemas.microsoft.com/office/drawing/2014/main" id="{33DFCAAA-9040-3528-1BE1-CEE2510D9BA5}"/>
              </a:ext>
            </a:extLst>
          </p:cNvPr>
          <p:cNvPicPr>
            <a:picLocks noChangeAspect="1"/>
          </p:cNvPicPr>
          <p:nvPr/>
        </p:nvPicPr>
        <p:blipFill>
          <a:blip r:embed="rId10"/>
          <a:stretch>
            <a:fillRect/>
          </a:stretch>
        </p:blipFill>
        <p:spPr>
          <a:xfrm>
            <a:off x="3134530" y="1326682"/>
            <a:ext cx="2874940" cy="2740501"/>
          </a:xfrm>
          <a:prstGeom prst="rect">
            <a:avLst/>
          </a:prstGeom>
        </p:spPr>
      </p:pic>
      <p:pic>
        <p:nvPicPr>
          <p:cNvPr id="37" name="Immagine 36">
            <a:extLst>
              <a:ext uri="{FF2B5EF4-FFF2-40B4-BE49-F238E27FC236}">
                <a16:creationId xmlns:a16="http://schemas.microsoft.com/office/drawing/2014/main" id="{B140F883-E045-8F20-323C-E89F0170BEA6}"/>
              </a:ext>
            </a:extLst>
          </p:cNvPr>
          <p:cNvPicPr>
            <a:picLocks noChangeAspect="1"/>
          </p:cNvPicPr>
          <p:nvPr/>
        </p:nvPicPr>
        <p:blipFill>
          <a:blip r:embed="rId11"/>
          <a:stretch>
            <a:fillRect/>
          </a:stretch>
        </p:blipFill>
        <p:spPr>
          <a:xfrm>
            <a:off x="219514" y="1009796"/>
            <a:ext cx="8418504" cy="5465585"/>
          </a:xfrm>
          <a:prstGeom prst="rect">
            <a:avLst/>
          </a:prstGeom>
        </p:spPr>
      </p:pic>
      <p:sp>
        <p:nvSpPr>
          <p:cNvPr id="38" name="Ovale 37">
            <a:extLst>
              <a:ext uri="{FF2B5EF4-FFF2-40B4-BE49-F238E27FC236}">
                <a16:creationId xmlns:a16="http://schemas.microsoft.com/office/drawing/2014/main" id="{73482181-584C-CEC8-FB49-D196552A4C09}"/>
              </a:ext>
            </a:extLst>
          </p:cNvPr>
          <p:cNvSpPr/>
          <p:nvPr/>
        </p:nvSpPr>
        <p:spPr>
          <a:xfrm>
            <a:off x="7400080" y="3429000"/>
            <a:ext cx="1080120" cy="4718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15167C24-BC36-7A30-BDFD-AF4AFB0C7DA9}"/>
              </a:ext>
            </a:extLst>
          </p:cNvPr>
          <p:cNvPicPr>
            <a:picLocks noChangeAspect="1"/>
          </p:cNvPicPr>
          <p:nvPr/>
        </p:nvPicPr>
        <p:blipFill>
          <a:blip r:embed="rId12"/>
          <a:stretch>
            <a:fillRect/>
          </a:stretch>
        </p:blipFill>
        <p:spPr>
          <a:xfrm>
            <a:off x="2978493" y="6185509"/>
            <a:ext cx="3982086" cy="274466"/>
          </a:xfrm>
          <a:prstGeom prst="rect">
            <a:avLst/>
          </a:prstGeom>
        </p:spPr>
      </p:pic>
      <p:sp>
        <p:nvSpPr>
          <p:cNvPr id="42" name="Ovale 41">
            <a:extLst>
              <a:ext uri="{FF2B5EF4-FFF2-40B4-BE49-F238E27FC236}">
                <a16:creationId xmlns:a16="http://schemas.microsoft.com/office/drawing/2014/main" id="{B17E3E91-12CA-014C-75EF-C4747594B184}"/>
              </a:ext>
            </a:extLst>
          </p:cNvPr>
          <p:cNvSpPr/>
          <p:nvPr/>
        </p:nvSpPr>
        <p:spPr>
          <a:xfrm>
            <a:off x="4041343" y="6185509"/>
            <a:ext cx="2919236" cy="199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5" name="Immagine 44">
            <a:extLst>
              <a:ext uri="{FF2B5EF4-FFF2-40B4-BE49-F238E27FC236}">
                <a16:creationId xmlns:a16="http://schemas.microsoft.com/office/drawing/2014/main" id="{9E44B91D-1327-8C32-43BA-ADE34703211D}"/>
              </a:ext>
            </a:extLst>
          </p:cNvPr>
          <p:cNvPicPr>
            <a:picLocks noChangeAspect="1"/>
          </p:cNvPicPr>
          <p:nvPr/>
        </p:nvPicPr>
        <p:blipFill>
          <a:blip r:embed="rId13"/>
          <a:stretch>
            <a:fillRect/>
          </a:stretch>
        </p:blipFill>
        <p:spPr>
          <a:xfrm>
            <a:off x="2876688" y="3208780"/>
            <a:ext cx="5720299" cy="3288237"/>
          </a:xfrm>
          <a:prstGeom prst="rect">
            <a:avLst/>
          </a:prstGeom>
        </p:spPr>
      </p:pic>
      <p:sp>
        <p:nvSpPr>
          <p:cNvPr id="46" name="Ovale 45">
            <a:extLst>
              <a:ext uri="{FF2B5EF4-FFF2-40B4-BE49-F238E27FC236}">
                <a16:creationId xmlns:a16="http://schemas.microsoft.com/office/drawing/2014/main" id="{506981F8-1E93-5599-8826-3F6163E670DC}"/>
              </a:ext>
            </a:extLst>
          </p:cNvPr>
          <p:cNvSpPr/>
          <p:nvPr/>
        </p:nvSpPr>
        <p:spPr>
          <a:xfrm>
            <a:off x="5973995" y="3553059"/>
            <a:ext cx="1080120" cy="3206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8F4F80B7-67AD-6AC0-6E0E-6479D9ACDDB6}"/>
              </a:ext>
            </a:extLst>
          </p:cNvPr>
          <p:cNvSpPr/>
          <p:nvPr/>
        </p:nvSpPr>
        <p:spPr>
          <a:xfrm>
            <a:off x="6267312" y="3922736"/>
            <a:ext cx="1080120" cy="2511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CasellaDiTesto 50">
            <a:extLst>
              <a:ext uri="{FF2B5EF4-FFF2-40B4-BE49-F238E27FC236}">
                <a16:creationId xmlns:a16="http://schemas.microsoft.com/office/drawing/2014/main" id="{06715D72-54BC-49AE-B7A1-4D465EFF168F}"/>
              </a:ext>
            </a:extLst>
          </p:cNvPr>
          <p:cNvSpPr txBox="1"/>
          <p:nvPr/>
        </p:nvSpPr>
        <p:spPr>
          <a:xfrm>
            <a:off x="3264872" y="4647868"/>
            <a:ext cx="4609322" cy="1200329"/>
          </a:xfrm>
          <a:prstGeom prst="rect">
            <a:avLst/>
          </a:prstGeom>
          <a:solidFill>
            <a:schemeClr val="accent1"/>
          </a:solidFill>
        </p:spPr>
        <p:txBody>
          <a:bodyPr wrap="square">
            <a:spAutoFit/>
          </a:bodyPr>
          <a:lstStyle/>
          <a:p>
            <a:pPr algn="ctr"/>
            <a:r>
              <a:rPr lang="en-US" b="0" i="0" dirty="0">
                <a:solidFill>
                  <a:schemeClr val="bg1"/>
                </a:solidFill>
                <a:effectLst/>
                <a:latin typeface="Udemy Sans"/>
              </a:rPr>
              <a:t>we're not attached to it</a:t>
            </a:r>
          </a:p>
          <a:p>
            <a:pPr algn="ctr"/>
            <a:r>
              <a:rPr lang="en-US" b="0" i="0" u="sng" dirty="0">
                <a:solidFill>
                  <a:schemeClr val="bg1"/>
                </a:solidFill>
                <a:effectLst/>
                <a:latin typeface="Udemy Sans"/>
              </a:rPr>
              <a:t>in the sense of being able to enter anything,</a:t>
            </a:r>
          </a:p>
          <a:p>
            <a:pPr algn="ctr"/>
            <a:r>
              <a:rPr lang="en-US" b="0" i="0" dirty="0">
                <a:solidFill>
                  <a:schemeClr val="bg1"/>
                </a:solidFill>
                <a:effectLst/>
                <a:latin typeface="Udemy Sans"/>
              </a:rPr>
              <a:t>we can't input anything into the container</a:t>
            </a:r>
          </a:p>
          <a:p>
            <a:pPr algn="ctr"/>
            <a:r>
              <a:rPr lang="en-US" b="0" i="0" dirty="0">
                <a:solidFill>
                  <a:schemeClr val="bg1"/>
                </a:solidFill>
                <a:effectLst/>
                <a:latin typeface="Udemy Sans"/>
              </a:rPr>
              <a:t>or into the application running into container</a:t>
            </a:r>
          </a:p>
        </p:txBody>
      </p:sp>
      <p:sp>
        <p:nvSpPr>
          <p:cNvPr id="52" name="CasellaDiTesto 51">
            <a:extLst>
              <a:ext uri="{FF2B5EF4-FFF2-40B4-BE49-F238E27FC236}">
                <a16:creationId xmlns:a16="http://schemas.microsoft.com/office/drawing/2014/main" id="{36F83E81-ABAB-9CBB-A38D-D43B7DDD7909}"/>
              </a:ext>
            </a:extLst>
          </p:cNvPr>
          <p:cNvSpPr txBox="1"/>
          <p:nvPr/>
        </p:nvSpPr>
        <p:spPr>
          <a:xfrm>
            <a:off x="2566669" y="2746566"/>
            <a:ext cx="4716624" cy="923330"/>
          </a:xfrm>
          <a:prstGeom prst="rect">
            <a:avLst/>
          </a:prstGeom>
          <a:solidFill>
            <a:schemeClr val="accent1"/>
          </a:solidFill>
        </p:spPr>
        <p:txBody>
          <a:bodyPr wrap="square">
            <a:spAutoFit/>
          </a:bodyPr>
          <a:lstStyle/>
          <a:p>
            <a:pPr algn="l"/>
            <a:r>
              <a:rPr lang="en-US" dirty="0">
                <a:solidFill>
                  <a:schemeClr val="bg1"/>
                </a:solidFill>
                <a:latin typeface="Udemy Sans"/>
              </a:rPr>
              <a:t>Please stop this container….</a:t>
            </a:r>
          </a:p>
          <a:p>
            <a:pPr algn="l"/>
            <a:r>
              <a:rPr lang="en-US" b="0" i="0" dirty="0">
                <a:solidFill>
                  <a:schemeClr val="bg1"/>
                </a:solidFill>
                <a:effectLst/>
                <a:latin typeface="Udemy Sans"/>
              </a:rPr>
              <a:t>Docker </a:t>
            </a:r>
            <a:r>
              <a:rPr lang="en-US" b="0" i="0" dirty="0" err="1">
                <a:solidFill>
                  <a:schemeClr val="bg1"/>
                </a:solidFill>
                <a:effectLst/>
                <a:latin typeface="Udemy Sans"/>
              </a:rPr>
              <a:t>ps</a:t>
            </a:r>
            <a:endParaRPr lang="en-US" b="0" i="0" dirty="0">
              <a:solidFill>
                <a:schemeClr val="bg1"/>
              </a:solidFill>
              <a:effectLst/>
              <a:latin typeface="Udemy Sans"/>
            </a:endParaRPr>
          </a:p>
          <a:p>
            <a:pPr algn="l"/>
            <a:r>
              <a:rPr lang="en-US" dirty="0">
                <a:solidFill>
                  <a:schemeClr val="bg1"/>
                </a:solidFill>
                <a:latin typeface="Udemy Sans"/>
              </a:rPr>
              <a:t>Docker stop “container name”</a:t>
            </a:r>
            <a:endParaRPr lang="en-US" b="0" i="0" dirty="0">
              <a:solidFill>
                <a:schemeClr val="bg1"/>
              </a:solidFill>
              <a:effectLst/>
              <a:latin typeface="Udemy Sans"/>
            </a:endParaRPr>
          </a:p>
        </p:txBody>
      </p:sp>
      <p:pic>
        <p:nvPicPr>
          <p:cNvPr id="54" name="Immagine 53">
            <a:extLst>
              <a:ext uri="{FF2B5EF4-FFF2-40B4-BE49-F238E27FC236}">
                <a16:creationId xmlns:a16="http://schemas.microsoft.com/office/drawing/2014/main" id="{C06DB91E-0784-5E53-2DAB-463A6BFDF607}"/>
              </a:ext>
            </a:extLst>
          </p:cNvPr>
          <p:cNvPicPr>
            <a:picLocks noChangeAspect="1"/>
          </p:cNvPicPr>
          <p:nvPr/>
        </p:nvPicPr>
        <p:blipFill>
          <a:blip r:embed="rId14"/>
          <a:stretch>
            <a:fillRect/>
          </a:stretch>
        </p:blipFill>
        <p:spPr>
          <a:xfrm>
            <a:off x="2783829" y="3191052"/>
            <a:ext cx="5793540" cy="3114072"/>
          </a:xfrm>
          <a:prstGeom prst="rect">
            <a:avLst/>
          </a:prstGeom>
        </p:spPr>
      </p:pic>
      <p:sp>
        <p:nvSpPr>
          <p:cNvPr id="55" name="Ovale 54">
            <a:extLst>
              <a:ext uri="{FF2B5EF4-FFF2-40B4-BE49-F238E27FC236}">
                <a16:creationId xmlns:a16="http://schemas.microsoft.com/office/drawing/2014/main" id="{004BF0A8-F84C-E513-A1AA-07ABD0F63C8B}"/>
              </a:ext>
            </a:extLst>
          </p:cNvPr>
          <p:cNvSpPr/>
          <p:nvPr/>
        </p:nvSpPr>
        <p:spPr>
          <a:xfrm>
            <a:off x="6072973" y="3157607"/>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8" name="Immagine 57">
            <a:extLst>
              <a:ext uri="{FF2B5EF4-FFF2-40B4-BE49-F238E27FC236}">
                <a16:creationId xmlns:a16="http://schemas.microsoft.com/office/drawing/2014/main" id="{5932B9CB-BA2C-71EC-3FFE-AAD20365593F}"/>
              </a:ext>
            </a:extLst>
          </p:cNvPr>
          <p:cNvPicPr>
            <a:picLocks noChangeAspect="1"/>
          </p:cNvPicPr>
          <p:nvPr/>
        </p:nvPicPr>
        <p:blipFill>
          <a:blip r:embed="rId15"/>
          <a:stretch>
            <a:fillRect/>
          </a:stretch>
        </p:blipFill>
        <p:spPr>
          <a:xfrm>
            <a:off x="2841001" y="5715701"/>
            <a:ext cx="5630611" cy="537210"/>
          </a:xfrm>
          <a:prstGeom prst="rect">
            <a:avLst/>
          </a:prstGeom>
        </p:spPr>
      </p:pic>
      <p:sp>
        <p:nvSpPr>
          <p:cNvPr id="59" name="Ovale 58">
            <a:extLst>
              <a:ext uri="{FF2B5EF4-FFF2-40B4-BE49-F238E27FC236}">
                <a16:creationId xmlns:a16="http://schemas.microsoft.com/office/drawing/2014/main" id="{70172EC1-BF70-8E13-9811-FC0BF240BB66}"/>
              </a:ext>
            </a:extLst>
          </p:cNvPr>
          <p:cNvSpPr/>
          <p:nvPr/>
        </p:nvSpPr>
        <p:spPr>
          <a:xfrm>
            <a:off x="2810306" y="560759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1" name="Immagine 60">
            <a:extLst>
              <a:ext uri="{FF2B5EF4-FFF2-40B4-BE49-F238E27FC236}">
                <a16:creationId xmlns:a16="http://schemas.microsoft.com/office/drawing/2014/main" id="{CF8BCB1D-E6E1-E9BE-B815-ED95E269943A}"/>
              </a:ext>
            </a:extLst>
          </p:cNvPr>
          <p:cNvPicPr>
            <a:picLocks noChangeAspect="1"/>
          </p:cNvPicPr>
          <p:nvPr/>
        </p:nvPicPr>
        <p:blipFill rotWithShape="1">
          <a:blip r:embed="rId16"/>
          <a:srcRect t="1" r="11690" b="-8210"/>
          <a:stretch/>
        </p:blipFill>
        <p:spPr>
          <a:xfrm>
            <a:off x="2862054" y="6140190"/>
            <a:ext cx="5584052" cy="271099"/>
          </a:xfrm>
          <a:prstGeom prst="rect">
            <a:avLst/>
          </a:prstGeom>
        </p:spPr>
      </p:pic>
      <p:sp>
        <p:nvSpPr>
          <p:cNvPr id="65" name="Ovale 64">
            <a:extLst>
              <a:ext uri="{FF2B5EF4-FFF2-40B4-BE49-F238E27FC236}">
                <a16:creationId xmlns:a16="http://schemas.microsoft.com/office/drawing/2014/main" id="{4EE0642D-75B8-2942-6D46-39C3728808B9}"/>
              </a:ext>
            </a:extLst>
          </p:cNvPr>
          <p:cNvSpPr/>
          <p:nvPr/>
        </p:nvSpPr>
        <p:spPr>
          <a:xfrm>
            <a:off x="2784520" y="6137574"/>
            <a:ext cx="1355432" cy="3073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8" name="Immagine 67">
            <a:extLst>
              <a:ext uri="{FF2B5EF4-FFF2-40B4-BE49-F238E27FC236}">
                <a16:creationId xmlns:a16="http://schemas.microsoft.com/office/drawing/2014/main" id="{26653C18-6396-13C9-660E-2DB900BA9F10}"/>
              </a:ext>
            </a:extLst>
          </p:cNvPr>
          <p:cNvPicPr>
            <a:picLocks noChangeAspect="1"/>
          </p:cNvPicPr>
          <p:nvPr/>
        </p:nvPicPr>
        <p:blipFill>
          <a:blip r:embed="rId17"/>
          <a:stretch>
            <a:fillRect/>
          </a:stretch>
        </p:blipFill>
        <p:spPr>
          <a:xfrm>
            <a:off x="2717815" y="3173342"/>
            <a:ext cx="5911829" cy="3286633"/>
          </a:xfrm>
          <a:prstGeom prst="rect">
            <a:avLst/>
          </a:prstGeom>
        </p:spPr>
      </p:pic>
      <p:pic>
        <p:nvPicPr>
          <p:cNvPr id="70" name="Immagine 69">
            <a:extLst>
              <a:ext uri="{FF2B5EF4-FFF2-40B4-BE49-F238E27FC236}">
                <a16:creationId xmlns:a16="http://schemas.microsoft.com/office/drawing/2014/main" id="{92A4964D-65B6-8FC0-2689-20E7A7D957D6}"/>
              </a:ext>
            </a:extLst>
          </p:cNvPr>
          <p:cNvPicPr>
            <a:picLocks noChangeAspect="1"/>
          </p:cNvPicPr>
          <p:nvPr/>
        </p:nvPicPr>
        <p:blipFill>
          <a:blip r:embed="rId18"/>
          <a:stretch>
            <a:fillRect/>
          </a:stretch>
        </p:blipFill>
        <p:spPr>
          <a:xfrm>
            <a:off x="5926459" y="3465806"/>
            <a:ext cx="2545916" cy="199680"/>
          </a:xfrm>
          <a:prstGeom prst="rect">
            <a:avLst/>
          </a:prstGeom>
        </p:spPr>
      </p:pic>
      <p:pic>
        <p:nvPicPr>
          <p:cNvPr id="72" name="Immagine 71">
            <a:extLst>
              <a:ext uri="{FF2B5EF4-FFF2-40B4-BE49-F238E27FC236}">
                <a16:creationId xmlns:a16="http://schemas.microsoft.com/office/drawing/2014/main" id="{DF372641-5953-999A-396A-0EE36039B49C}"/>
              </a:ext>
            </a:extLst>
          </p:cNvPr>
          <p:cNvPicPr>
            <a:picLocks noChangeAspect="1"/>
          </p:cNvPicPr>
          <p:nvPr/>
        </p:nvPicPr>
        <p:blipFill>
          <a:blip r:embed="rId19"/>
          <a:stretch>
            <a:fillRect/>
          </a:stretch>
        </p:blipFill>
        <p:spPr>
          <a:xfrm>
            <a:off x="2750360" y="3669833"/>
            <a:ext cx="1953869" cy="366726"/>
          </a:xfrm>
          <a:prstGeom prst="rect">
            <a:avLst/>
          </a:prstGeom>
        </p:spPr>
      </p:pic>
      <p:sp>
        <p:nvSpPr>
          <p:cNvPr id="75" name="Ovale 74">
            <a:extLst>
              <a:ext uri="{FF2B5EF4-FFF2-40B4-BE49-F238E27FC236}">
                <a16:creationId xmlns:a16="http://schemas.microsoft.com/office/drawing/2014/main" id="{AF049DF1-A23B-E674-A618-977B80E8BB4D}"/>
              </a:ext>
            </a:extLst>
          </p:cNvPr>
          <p:cNvSpPr/>
          <p:nvPr/>
        </p:nvSpPr>
        <p:spPr>
          <a:xfrm>
            <a:off x="5886276" y="3205317"/>
            <a:ext cx="284996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9" name="Immagine 78">
            <a:extLst>
              <a:ext uri="{FF2B5EF4-FFF2-40B4-BE49-F238E27FC236}">
                <a16:creationId xmlns:a16="http://schemas.microsoft.com/office/drawing/2014/main" id="{247F57BF-7956-BF5E-29E4-52049BC175F3}"/>
              </a:ext>
            </a:extLst>
          </p:cNvPr>
          <p:cNvPicPr>
            <a:picLocks noChangeAspect="1"/>
          </p:cNvPicPr>
          <p:nvPr/>
        </p:nvPicPr>
        <p:blipFill>
          <a:blip r:embed="rId20"/>
          <a:stretch>
            <a:fillRect/>
          </a:stretch>
        </p:blipFill>
        <p:spPr>
          <a:xfrm>
            <a:off x="2740384" y="4067183"/>
            <a:ext cx="5791823" cy="2271811"/>
          </a:xfrm>
          <a:prstGeom prst="rect">
            <a:avLst/>
          </a:prstGeom>
        </p:spPr>
      </p:pic>
      <p:sp>
        <p:nvSpPr>
          <p:cNvPr id="80" name="Ovale 79">
            <a:extLst>
              <a:ext uri="{FF2B5EF4-FFF2-40B4-BE49-F238E27FC236}">
                <a16:creationId xmlns:a16="http://schemas.microsoft.com/office/drawing/2014/main" id="{56637DFA-ABED-1021-C41F-B39C1A0D713F}"/>
              </a:ext>
            </a:extLst>
          </p:cNvPr>
          <p:cNvSpPr/>
          <p:nvPr/>
        </p:nvSpPr>
        <p:spPr>
          <a:xfrm>
            <a:off x="6244133" y="4035343"/>
            <a:ext cx="1080120" cy="208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1" name="Ovale 80">
            <a:extLst>
              <a:ext uri="{FF2B5EF4-FFF2-40B4-BE49-F238E27FC236}">
                <a16:creationId xmlns:a16="http://schemas.microsoft.com/office/drawing/2014/main" id="{A75258E8-7C53-DF2F-0515-B577775F0795}"/>
              </a:ext>
            </a:extLst>
          </p:cNvPr>
          <p:cNvSpPr/>
          <p:nvPr/>
        </p:nvSpPr>
        <p:spPr>
          <a:xfrm>
            <a:off x="2695221" y="4140577"/>
            <a:ext cx="3231237" cy="1835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2" name="Ovale 81">
            <a:extLst>
              <a:ext uri="{FF2B5EF4-FFF2-40B4-BE49-F238E27FC236}">
                <a16:creationId xmlns:a16="http://schemas.microsoft.com/office/drawing/2014/main" id="{33DB4BCA-9713-3981-5E4D-990B438895D8}"/>
              </a:ext>
            </a:extLst>
          </p:cNvPr>
          <p:cNvSpPr/>
          <p:nvPr/>
        </p:nvSpPr>
        <p:spPr>
          <a:xfrm>
            <a:off x="6044557" y="4225606"/>
            <a:ext cx="1080120" cy="208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3" name="Ovale 82">
            <a:extLst>
              <a:ext uri="{FF2B5EF4-FFF2-40B4-BE49-F238E27FC236}">
                <a16:creationId xmlns:a16="http://schemas.microsoft.com/office/drawing/2014/main" id="{13C11FFC-6901-7D75-8074-F333BD9B67C5}"/>
              </a:ext>
            </a:extLst>
          </p:cNvPr>
          <p:cNvSpPr/>
          <p:nvPr/>
        </p:nvSpPr>
        <p:spPr>
          <a:xfrm>
            <a:off x="3775482" y="4384440"/>
            <a:ext cx="1080120" cy="208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5" name="Immagine 84">
            <a:extLst>
              <a:ext uri="{FF2B5EF4-FFF2-40B4-BE49-F238E27FC236}">
                <a16:creationId xmlns:a16="http://schemas.microsoft.com/office/drawing/2014/main" id="{7DB099BF-627C-ABB4-409A-DFF394DDD5A8}"/>
              </a:ext>
            </a:extLst>
          </p:cNvPr>
          <p:cNvPicPr>
            <a:picLocks noChangeAspect="1"/>
          </p:cNvPicPr>
          <p:nvPr/>
        </p:nvPicPr>
        <p:blipFill>
          <a:blip r:embed="rId21"/>
          <a:stretch>
            <a:fillRect/>
          </a:stretch>
        </p:blipFill>
        <p:spPr>
          <a:xfrm>
            <a:off x="2705875" y="3183448"/>
            <a:ext cx="5911628" cy="3215771"/>
          </a:xfrm>
          <a:prstGeom prst="rect">
            <a:avLst/>
          </a:prstGeom>
        </p:spPr>
      </p:pic>
      <p:sp>
        <p:nvSpPr>
          <p:cNvPr id="86" name="Ovale 85">
            <a:extLst>
              <a:ext uri="{FF2B5EF4-FFF2-40B4-BE49-F238E27FC236}">
                <a16:creationId xmlns:a16="http://schemas.microsoft.com/office/drawing/2014/main" id="{D4201224-B339-7E60-A067-84C19F6323F7}"/>
              </a:ext>
            </a:extLst>
          </p:cNvPr>
          <p:cNvSpPr/>
          <p:nvPr/>
        </p:nvSpPr>
        <p:spPr>
          <a:xfrm>
            <a:off x="6383525" y="3402414"/>
            <a:ext cx="1391995" cy="2990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Ovale 86">
            <a:extLst>
              <a:ext uri="{FF2B5EF4-FFF2-40B4-BE49-F238E27FC236}">
                <a16:creationId xmlns:a16="http://schemas.microsoft.com/office/drawing/2014/main" id="{790BCEB9-94B1-175C-2CAE-A4AF65B080C0}"/>
              </a:ext>
            </a:extLst>
          </p:cNvPr>
          <p:cNvSpPr/>
          <p:nvPr/>
        </p:nvSpPr>
        <p:spPr>
          <a:xfrm>
            <a:off x="7275496" y="3672036"/>
            <a:ext cx="864155" cy="208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Ovale 87">
            <a:extLst>
              <a:ext uri="{FF2B5EF4-FFF2-40B4-BE49-F238E27FC236}">
                <a16:creationId xmlns:a16="http://schemas.microsoft.com/office/drawing/2014/main" id="{8D6F5D03-4C05-2EBE-CBA2-AB97B69AE8C8}"/>
              </a:ext>
            </a:extLst>
          </p:cNvPr>
          <p:cNvSpPr/>
          <p:nvPr/>
        </p:nvSpPr>
        <p:spPr>
          <a:xfrm>
            <a:off x="6550019" y="5540784"/>
            <a:ext cx="1944162" cy="209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0A56D6CF-DB00-7710-FEC9-A466A5704278}"/>
              </a:ext>
            </a:extLst>
          </p:cNvPr>
          <p:cNvSpPr/>
          <p:nvPr/>
        </p:nvSpPr>
        <p:spPr>
          <a:xfrm>
            <a:off x="2624491" y="5597519"/>
            <a:ext cx="1731485" cy="7132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1429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52"/>
                                        </p:tgtEl>
                                      </p:cBhvr>
                                    </p:animEffect>
                                    <p:set>
                                      <p:cBhvr>
                                        <p:cTn id="92" dur="1" fill="hold">
                                          <p:stCondLst>
                                            <p:cond delay="499"/>
                                          </p:stCondLst>
                                        </p:cTn>
                                        <p:tgtEl>
                                          <p:spTgt spid="5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fade">
                                      <p:cBhvr>
                                        <p:cTn id="97" dur="500"/>
                                        <p:tgtEl>
                                          <p:spTgt spid="5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500"/>
                                        <p:tgtEl>
                                          <p:spTgt spid="5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fade">
                                      <p:cBhvr>
                                        <p:cTn id="117" dur="500"/>
                                        <p:tgtEl>
                                          <p:spTgt spid="6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fade">
                                      <p:cBhvr>
                                        <p:cTn id="122" dur="500"/>
                                        <p:tgtEl>
                                          <p:spTgt spid="6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fade">
                                      <p:cBhvr>
                                        <p:cTn id="127" dur="500"/>
                                        <p:tgtEl>
                                          <p:spTgt spid="6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fade">
                                      <p:cBhvr>
                                        <p:cTn id="132" dur="500"/>
                                        <p:tgtEl>
                                          <p:spTgt spid="7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fade">
                                      <p:cBhvr>
                                        <p:cTn id="137" dur="500"/>
                                        <p:tgtEl>
                                          <p:spTgt spid="7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500"/>
                                        <p:tgtEl>
                                          <p:spTgt spid="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79"/>
                                        </p:tgtEl>
                                        <p:attrNameLst>
                                          <p:attrName>style.visibility</p:attrName>
                                        </p:attrNameLst>
                                      </p:cBhvr>
                                      <p:to>
                                        <p:strVal val="visible"/>
                                      </p:to>
                                    </p:set>
                                    <p:animEffect transition="in" filter="fade">
                                      <p:cBhvr>
                                        <p:cTn id="147" dur="500"/>
                                        <p:tgtEl>
                                          <p:spTgt spid="7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80"/>
                                        </p:tgtEl>
                                        <p:attrNameLst>
                                          <p:attrName>style.visibility</p:attrName>
                                        </p:attrNameLst>
                                      </p:cBhvr>
                                      <p:to>
                                        <p:strVal val="visible"/>
                                      </p:to>
                                    </p:set>
                                    <p:animEffect transition="in" filter="fade">
                                      <p:cBhvr>
                                        <p:cTn id="152" dur="500"/>
                                        <p:tgtEl>
                                          <p:spTgt spid="8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fade">
                                      <p:cBhvr>
                                        <p:cTn id="157" dur="500"/>
                                        <p:tgtEl>
                                          <p:spTgt spid="8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82"/>
                                        </p:tgtEl>
                                        <p:attrNameLst>
                                          <p:attrName>style.visibility</p:attrName>
                                        </p:attrNameLst>
                                      </p:cBhvr>
                                      <p:to>
                                        <p:strVal val="visible"/>
                                      </p:to>
                                    </p:set>
                                    <p:animEffect transition="in" filter="fade">
                                      <p:cBhvr>
                                        <p:cTn id="162" dur="500"/>
                                        <p:tgtEl>
                                          <p:spTgt spid="82"/>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83"/>
                                        </p:tgtEl>
                                        <p:attrNameLst>
                                          <p:attrName>style.visibility</p:attrName>
                                        </p:attrNameLst>
                                      </p:cBhvr>
                                      <p:to>
                                        <p:strVal val="visible"/>
                                      </p:to>
                                    </p:set>
                                    <p:animEffect transition="in" filter="fade">
                                      <p:cBhvr>
                                        <p:cTn id="167" dur="500"/>
                                        <p:tgtEl>
                                          <p:spTgt spid="83"/>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85"/>
                                        </p:tgtEl>
                                        <p:attrNameLst>
                                          <p:attrName>style.visibility</p:attrName>
                                        </p:attrNameLst>
                                      </p:cBhvr>
                                      <p:to>
                                        <p:strVal val="visible"/>
                                      </p:to>
                                    </p:set>
                                    <p:animEffect transition="in" filter="fade">
                                      <p:cBhvr>
                                        <p:cTn id="172" dur="500"/>
                                        <p:tgtEl>
                                          <p:spTgt spid="8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86"/>
                                        </p:tgtEl>
                                        <p:attrNameLst>
                                          <p:attrName>style.visibility</p:attrName>
                                        </p:attrNameLst>
                                      </p:cBhvr>
                                      <p:to>
                                        <p:strVal val="visible"/>
                                      </p:to>
                                    </p:set>
                                    <p:animEffect transition="in" filter="fade">
                                      <p:cBhvr>
                                        <p:cTn id="177" dur="500"/>
                                        <p:tgtEl>
                                          <p:spTgt spid="86"/>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87"/>
                                        </p:tgtEl>
                                        <p:attrNameLst>
                                          <p:attrName>style.visibility</p:attrName>
                                        </p:attrNameLst>
                                      </p:cBhvr>
                                      <p:to>
                                        <p:strVal val="visible"/>
                                      </p:to>
                                    </p:set>
                                    <p:animEffect transition="in" filter="fade">
                                      <p:cBhvr>
                                        <p:cTn id="182" dur="500"/>
                                        <p:tgtEl>
                                          <p:spTgt spid="87"/>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88"/>
                                        </p:tgtEl>
                                        <p:attrNameLst>
                                          <p:attrName>style.visibility</p:attrName>
                                        </p:attrNameLst>
                                      </p:cBhvr>
                                      <p:to>
                                        <p:strVal val="visible"/>
                                      </p:to>
                                    </p:set>
                                    <p:animEffect transition="in" filter="fade">
                                      <p:cBhvr>
                                        <p:cTn id="187" dur="500"/>
                                        <p:tgtEl>
                                          <p:spTgt spid="8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89"/>
                                        </p:tgtEl>
                                        <p:attrNameLst>
                                          <p:attrName>style.visibility</p:attrName>
                                        </p:attrNameLst>
                                      </p:cBhvr>
                                      <p:to>
                                        <p:strVal val="visible"/>
                                      </p:to>
                                    </p:set>
                                    <p:animEffect transition="in" filter="fade">
                                      <p:cBhvr>
                                        <p:cTn id="19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6" grpId="0" animBg="1"/>
      <p:bldP spid="38" grpId="0" animBg="1"/>
      <p:bldP spid="42" grpId="0" animBg="1"/>
      <p:bldP spid="46" grpId="0" animBg="1"/>
      <p:bldP spid="47" grpId="0" animBg="1"/>
      <p:bldP spid="51" grpId="0" animBg="1"/>
      <p:bldP spid="52" grpId="0" animBg="1"/>
      <p:bldP spid="52" grpId="1" animBg="1"/>
      <p:bldP spid="55" grpId="0" animBg="1"/>
      <p:bldP spid="59" grpId="0" animBg="1"/>
      <p:bldP spid="65" grpId="0" animBg="1"/>
      <p:bldP spid="75" grpId="0" animBg="1"/>
      <p:bldP spid="80" grpId="0" animBg="1"/>
      <p:bldP spid="81" grpId="0" animBg="1"/>
      <p:bldP spid="82" grpId="0" animBg="1"/>
      <p:bldP spid="83" grpId="0" animBg="1"/>
      <p:bldP spid="86" grpId="0" animBg="1"/>
      <p:bldP spid="87" grpId="0" animBg="1"/>
      <p:bldP spid="88" grpId="0" animBg="1"/>
      <p:bldP spid="8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197436861"/>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A1B0B9D4-DF3F-F2F7-DD70-47148A4E693E}"/>
              </a:ext>
            </a:extLst>
          </p:cNvPr>
          <p:cNvSpPr txBox="1"/>
          <p:nvPr/>
        </p:nvSpPr>
        <p:spPr>
          <a:xfrm>
            <a:off x="2411760" y="973615"/>
            <a:ext cx="4716624" cy="646331"/>
          </a:xfrm>
          <a:prstGeom prst="rect">
            <a:avLst/>
          </a:prstGeom>
          <a:solidFill>
            <a:schemeClr val="accent1"/>
          </a:solidFill>
        </p:spPr>
        <p:txBody>
          <a:bodyPr wrap="square">
            <a:spAutoFit/>
          </a:bodyPr>
          <a:lstStyle/>
          <a:p>
            <a:pPr algn="l"/>
            <a:r>
              <a:rPr lang="en-US" dirty="0">
                <a:solidFill>
                  <a:schemeClr val="bg1"/>
                </a:solidFill>
                <a:latin typeface="Udemy Sans"/>
              </a:rPr>
              <a:t>Please go back to the previous </a:t>
            </a:r>
            <a:r>
              <a:rPr lang="en-US" dirty="0" err="1">
                <a:solidFill>
                  <a:schemeClr val="bg1"/>
                </a:solidFill>
                <a:latin typeface="Udemy Sans"/>
              </a:rPr>
              <a:t>nodejs</a:t>
            </a:r>
            <a:r>
              <a:rPr lang="en-US" dirty="0">
                <a:solidFill>
                  <a:schemeClr val="bg1"/>
                </a:solidFill>
                <a:latin typeface="Udemy Sans"/>
              </a:rPr>
              <a:t> application</a:t>
            </a:r>
          </a:p>
        </p:txBody>
      </p:sp>
      <p:pic>
        <p:nvPicPr>
          <p:cNvPr id="6" name="Immagine 5">
            <a:extLst>
              <a:ext uri="{FF2B5EF4-FFF2-40B4-BE49-F238E27FC236}">
                <a16:creationId xmlns:a16="http://schemas.microsoft.com/office/drawing/2014/main" id="{4D42F9A8-7F76-5813-0C5F-966033C10F62}"/>
              </a:ext>
            </a:extLst>
          </p:cNvPr>
          <p:cNvPicPr>
            <a:picLocks noChangeAspect="1"/>
          </p:cNvPicPr>
          <p:nvPr/>
        </p:nvPicPr>
        <p:blipFill>
          <a:blip r:embed="rId7"/>
          <a:stretch>
            <a:fillRect/>
          </a:stretch>
        </p:blipFill>
        <p:spPr>
          <a:xfrm>
            <a:off x="395536" y="1709890"/>
            <a:ext cx="8532440" cy="3035379"/>
          </a:xfrm>
          <a:prstGeom prst="rect">
            <a:avLst/>
          </a:prstGeom>
        </p:spPr>
      </p:pic>
      <p:sp>
        <p:nvSpPr>
          <p:cNvPr id="7" name="Ovale 6">
            <a:extLst>
              <a:ext uri="{FF2B5EF4-FFF2-40B4-BE49-F238E27FC236}">
                <a16:creationId xmlns:a16="http://schemas.microsoft.com/office/drawing/2014/main" id="{E8F0B960-1E42-92EA-A74E-FB0B238A2937}"/>
              </a:ext>
            </a:extLst>
          </p:cNvPr>
          <p:cNvSpPr/>
          <p:nvPr/>
        </p:nvSpPr>
        <p:spPr>
          <a:xfrm>
            <a:off x="4770072" y="1988840"/>
            <a:ext cx="1080120" cy="3419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04684E26-D97A-F92E-4C52-A8CE4D1814C5}"/>
              </a:ext>
            </a:extLst>
          </p:cNvPr>
          <p:cNvSpPr/>
          <p:nvPr/>
        </p:nvSpPr>
        <p:spPr>
          <a:xfrm>
            <a:off x="216024" y="2420888"/>
            <a:ext cx="1080120" cy="179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F481A714-94FF-5AF3-AA74-B46E2E5C096C}"/>
              </a:ext>
            </a:extLst>
          </p:cNvPr>
          <p:cNvSpPr/>
          <p:nvPr/>
        </p:nvSpPr>
        <p:spPr>
          <a:xfrm>
            <a:off x="4860032" y="3789040"/>
            <a:ext cx="1296144"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D2D0BC97-F535-B71A-AB2C-5F5FC7D405E1}"/>
              </a:ext>
            </a:extLst>
          </p:cNvPr>
          <p:cNvPicPr>
            <a:picLocks noChangeAspect="1"/>
          </p:cNvPicPr>
          <p:nvPr/>
        </p:nvPicPr>
        <p:blipFill>
          <a:blip r:embed="rId8"/>
          <a:stretch>
            <a:fillRect/>
          </a:stretch>
        </p:blipFill>
        <p:spPr>
          <a:xfrm>
            <a:off x="451316" y="1687983"/>
            <a:ext cx="8532440" cy="3734353"/>
          </a:xfrm>
          <a:prstGeom prst="rect">
            <a:avLst/>
          </a:prstGeom>
        </p:spPr>
      </p:pic>
      <p:sp>
        <p:nvSpPr>
          <p:cNvPr id="15" name="Ovale 14">
            <a:extLst>
              <a:ext uri="{FF2B5EF4-FFF2-40B4-BE49-F238E27FC236}">
                <a16:creationId xmlns:a16="http://schemas.microsoft.com/office/drawing/2014/main" id="{497CA650-65AC-29AD-683C-C909FC84A5E3}"/>
              </a:ext>
            </a:extLst>
          </p:cNvPr>
          <p:cNvSpPr/>
          <p:nvPr/>
        </p:nvSpPr>
        <p:spPr>
          <a:xfrm>
            <a:off x="6372200" y="2244057"/>
            <a:ext cx="855007" cy="3536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E4EEC92F-868A-EB83-7FB8-0292A0400335}"/>
              </a:ext>
            </a:extLst>
          </p:cNvPr>
          <p:cNvSpPr/>
          <p:nvPr/>
        </p:nvSpPr>
        <p:spPr>
          <a:xfrm>
            <a:off x="7544242" y="2708920"/>
            <a:ext cx="1132214"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0C504013-2E2F-331E-B26E-E65E5529036A}"/>
              </a:ext>
            </a:extLst>
          </p:cNvPr>
          <p:cNvSpPr/>
          <p:nvPr/>
        </p:nvSpPr>
        <p:spPr>
          <a:xfrm>
            <a:off x="6340232" y="4391608"/>
            <a:ext cx="2803768" cy="3536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88940AA0-5A0A-8EA7-666C-3573D24CDF1E}"/>
              </a:ext>
            </a:extLst>
          </p:cNvPr>
          <p:cNvSpPr txBox="1"/>
          <p:nvPr/>
        </p:nvSpPr>
        <p:spPr>
          <a:xfrm>
            <a:off x="2199362" y="5306188"/>
            <a:ext cx="4716624" cy="646331"/>
          </a:xfrm>
          <a:prstGeom prst="rect">
            <a:avLst/>
          </a:prstGeom>
          <a:solidFill>
            <a:schemeClr val="accent1"/>
          </a:solidFill>
        </p:spPr>
        <p:txBody>
          <a:bodyPr wrap="square">
            <a:spAutoFit/>
          </a:bodyPr>
          <a:lstStyle/>
          <a:p>
            <a:pPr algn="l"/>
            <a:r>
              <a:rPr lang="en-US" dirty="0">
                <a:solidFill>
                  <a:schemeClr val="bg1"/>
                </a:solidFill>
                <a:latin typeface="Udemy Sans"/>
              </a:rPr>
              <a:t>Alternatively, we can also run “docker container prune” to remove all stopped containers at once</a:t>
            </a:r>
          </a:p>
        </p:txBody>
      </p:sp>
      <p:pic>
        <p:nvPicPr>
          <p:cNvPr id="21" name="Immagine 20">
            <a:extLst>
              <a:ext uri="{FF2B5EF4-FFF2-40B4-BE49-F238E27FC236}">
                <a16:creationId xmlns:a16="http://schemas.microsoft.com/office/drawing/2014/main" id="{552CB0D2-E5E9-AAAD-7688-053D538D89E2}"/>
              </a:ext>
            </a:extLst>
          </p:cNvPr>
          <p:cNvPicPr>
            <a:picLocks noChangeAspect="1"/>
          </p:cNvPicPr>
          <p:nvPr/>
        </p:nvPicPr>
        <p:blipFill>
          <a:blip r:embed="rId9"/>
          <a:stretch>
            <a:fillRect/>
          </a:stretch>
        </p:blipFill>
        <p:spPr>
          <a:xfrm>
            <a:off x="288032" y="1819830"/>
            <a:ext cx="8695724" cy="2914678"/>
          </a:xfrm>
          <a:prstGeom prst="rect">
            <a:avLst/>
          </a:prstGeom>
        </p:spPr>
      </p:pic>
      <p:sp>
        <p:nvSpPr>
          <p:cNvPr id="22" name="Ovale 21">
            <a:extLst>
              <a:ext uri="{FF2B5EF4-FFF2-40B4-BE49-F238E27FC236}">
                <a16:creationId xmlns:a16="http://schemas.microsoft.com/office/drawing/2014/main" id="{5AAEB02B-7123-92E6-263E-167510E54C0D}"/>
              </a:ext>
            </a:extLst>
          </p:cNvPr>
          <p:cNvSpPr/>
          <p:nvPr/>
        </p:nvSpPr>
        <p:spPr>
          <a:xfrm>
            <a:off x="7128384" y="1510598"/>
            <a:ext cx="201561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4" name="Immagine 23">
            <a:extLst>
              <a:ext uri="{FF2B5EF4-FFF2-40B4-BE49-F238E27FC236}">
                <a16:creationId xmlns:a16="http://schemas.microsoft.com/office/drawing/2014/main" id="{CBDF1B9E-D801-B32F-E4F7-FF7B9FFFEA2A}"/>
              </a:ext>
            </a:extLst>
          </p:cNvPr>
          <p:cNvPicPr>
            <a:picLocks noChangeAspect="1"/>
          </p:cNvPicPr>
          <p:nvPr/>
        </p:nvPicPr>
        <p:blipFill>
          <a:blip r:embed="rId10"/>
          <a:stretch>
            <a:fillRect/>
          </a:stretch>
        </p:blipFill>
        <p:spPr>
          <a:xfrm>
            <a:off x="288032" y="4761811"/>
            <a:ext cx="8695724" cy="556526"/>
          </a:xfrm>
          <a:prstGeom prst="rect">
            <a:avLst/>
          </a:prstGeom>
        </p:spPr>
      </p:pic>
      <p:sp>
        <p:nvSpPr>
          <p:cNvPr id="30" name="Ovale 29">
            <a:extLst>
              <a:ext uri="{FF2B5EF4-FFF2-40B4-BE49-F238E27FC236}">
                <a16:creationId xmlns:a16="http://schemas.microsoft.com/office/drawing/2014/main" id="{4A4AEF3B-FD8F-4431-0EDB-F6EF94ABCF0C}"/>
              </a:ext>
            </a:extLst>
          </p:cNvPr>
          <p:cNvSpPr/>
          <p:nvPr/>
        </p:nvSpPr>
        <p:spPr>
          <a:xfrm>
            <a:off x="7269336" y="4414016"/>
            <a:ext cx="201561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BE1C1EFB-A02F-E1A9-B4B6-138ECEE02DE0}"/>
              </a:ext>
            </a:extLst>
          </p:cNvPr>
          <p:cNvPicPr>
            <a:picLocks noChangeAspect="1"/>
          </p:cNvPicPr>
          <p:nvPr/>
        </p:nvPicPr>
        <p:blipFill>
          <a:blip r:embed="rId11"/>
          <a:stretch>
            <a:fillRect/>
          </a:stretch>
        </p:blipFill>
        <p:spPr>
          <a:xfrm>
            <a:off x="288032" y="1728669"/>
            <a:ext cx="8855968" cy="4223850"/>
          </a:xfrm>
          <a:prstGeom prst="rect">
            <a:avLst/>
          </a:prstGeom>
        </p:spPr>
      </p:pic>
      <p:sp>
        <p:nvSpPr>
          <p:cNvPr id="34" name="Ovale 33">
            <a:extLst>
              <a:ext uri="{FF2B5EF4-FFF2-40B4-BE49-F238E27FC236}">
                <a16:creationId xmlns:a16="http://schemas.microsoft.com/office/drawing/2014/main" id="{DD104526-A661-EF79-379A-3928B6A3A877}"/>
              </a:ext>
            </a:extLst>
          </p:cNvPr>
          <p:cNvSpPr/>
          <p:nvPr/>
        </p:nvSpPr>
        <p:spPr>
          <a:xfrm>
            <a:off x="4850194" y="19829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6" name="Immagine 35">
            <a:extLst>
              <a:ext uri="{FF2B5EF4-FFF2-40B4-BE49-F238E27FC236}">
                <a16:creationId xmlns:a16="http://schemas.microsoft.com/office/drawing/2014/main" id="{DCB484A5-AB7D-07DE-806B-F8DDD91F9B94}"/>
              </a:ext>
            </a:extLst>
          </p:cNvPr>
          <p:cNvPicPr>
            <a:picLocks noChangeAspect="1"/>
          </p:cNvPicPr>
          <p:nvPr/>
        </p:nvPicPr>
        <p:blipFill>
          <a:blip r:embed="rId12"/>
          <a:stretch>
            <a:fillRect/>
          </a:stretch>
        </p:blipFill>
        <p:spPr>
          <a:xfrm>
            <a:off x="288032" y="3592440"/>
            <a:ext cx="6981304" cy="441936"/>
          </a:xfrm>
          <a:prstGeom prst="rect">
            <a:avLst/>
          </a:prstGeom>
        </p:spPr>
      </p:pic>
      <p:sp>
        <p:nvSpPr>
          <p:cNvPr id="39" name="Ovale 38">
            <a:extLst>
              <a:ext uri="{FF2B5EF4-FFF2-40B4-BE49-F238E27FC236}">
                <a16:creationId xmlns:a16="http://schemas.microsoft.com/office/drawing/2014/main" id="{2E2F516A-F724-CD51-0F6B-B03B73AE39FF}"/>
              </a:ext>
            </a:extLst>
          </p:cNvPr>
          <p:cNvSpPr/>
          <p:nvPr/>
        </p:nvSpPr>
        <p:spPr>
          <a:xfrm>
            <a:off x="1351924" y="2520024"/>
            <a:ext cx="855007" cy="252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2828B595-C918-B049-0052-7BDA83B8F9F2}"/>
              </a:ext>
            </a:extLst>
          </p:cNvPr>
          <p:cNvSpPr/>
          <p:nvPr/>
        </p:nvSpPr>
        <p:spPr>
          <a:xfrm>
            <a:off x="5832140" y="3327882"/>
            <a:ext cx="171210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4" name="Immagine 43">
            <a:extLst>
              <a:ext uri="{FF2B5EF4-FFF2-40B4-BE49-F238E27FC236}">
                <a16:creationId xmlns:a16="http://schemas.microsoft.com/office/drawing/2014/main" id="{BE589F28-1587-515A-2674-C205A2EA00EE}"/>
              </a:ext>
            </a:extLst>
          </p:cNvPr>
          <p:cNvPicPr>
            <a:picLocks noChangeAspect="1"/>
          </p:cNvPicPr>
          <p:nvPr/>
        </p:nvPicPr>
        <p:blipFill>
          <a:blip r:embed="rId13"/>
          <a:stretch>
            <a:fillRect/>
          </a:stretch>
        </p:blipFill>
        <p:spPr>
          <a:xfrm>
            <a:off x="285010" y="4019465"/>
            <a:ext cx="6657776" cy="1107590"/>
          </a:xfrm>
          <a:prstGeom prst="rect">
            <a:avLst/>
          </a:prstGeom>
        </p:spPr>
      </p:pic>
      <p:sp>
        <p:nvSpPr>
          <p:cNvPr id="48" name="Ovale 47">
            <a:extLst>
              <a:ext uri="{FF2B5EF4-FFF2-40B4-BE49-F238E27FC236}">
                <a16:creationId xmlns:a16="http://schemas.microsoft.com/office/drawing/2014/main" id="{7E08630D-6260-ED1C-1E85-310B498E6FC6}"/>
              </a:ext>
            </a:extLst>
          </p:cNvPr>
          <p:cNvSpPr/>
          <p:nvPr/>
        </p:nvSpPr>
        <p:spPr>
          <a:xfrm>
            <a:off x="5528591" y="376581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CasellaDiTesto 49">
            <a:extLst>
              <a:ext uri="{FF2B5EF4-FFF2-40B4-BE49-F238E27FC236}">
                <a16:creationId xmlns:a16="http://schemas.microsoft.com/office/drawing/2014/main" id="{02E6B553-2691-2742-32EE-45998DA33C88}"/>
              </a:ext>
            </a:extLst>
          </p:cNvPr>
          <p:cNvSpPr txBox="1"/>
          <p:nvPr/>
        </p:nvSpPr>
        <p:spPr>
          <a:xfrm>
            <a:off x="2398458" y="951708"/>
            <a:ext cx="4683966" cy="4801314"/>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one important note about removing images, you can only remove images if they're not getting used by any container anymore</a:t>
            </a:r>
          </a:p>
          <a:p>
            <a:pPr algn="l"/>
            <a:r>
              <a:rPr lang="en-US" b="0" i="0" dirty="0">
                <a:solidFill>
                  <a:schemeClr val="bg1"/>
                </a:solidFill>
                <a:effectLst/>
                <a:latin typeface="Udemy Sans"/>
              </a:rPr>
              <a:t>and that includes stopped container.</a:t>
            </a:r>
          </a:p>
          <a:p>
            <a:pPr algn="l"/>
            <a:r>
              <a:rPr lang="en-US" b="0" i="0" dirty="0">
                <a:solidFill>
                  <a:schemeClr val="bg1"/>
                </a:solidFill>
                <a:effectLst/>
                <a:latin typeface="Udemy Sans"/>
              </a:rPr>
              <a:t>If you have a container which is stopped,</a:t>
            </a:r>
          </a:p>
          <a:p>
            <a:pPr algn="l"/>
            <a:r>
              <a:rPr lang="en-US" b="0" i="0" dirty="0">
                <a:solidFill>
                  <a:schemeClr val="bg1"/>
                </a:solidFill>
                <a:effectLst/>
                <a:latin typeface="Udemy Sans"/>
              </a:rPr>
              <a:t>then you can't remove images being used by that container.</a:t>
            </a:r>
          </a:p>
          <a:p>
            <a:pPr algn="l"/>
            <a:endParaRPr lang="en-US" b="0" i="0" dirty="0">
              <a:solidFill>
                <a:schemeClr val="bg1"/>
              </a:solidFill>
              <a:effectLst/>
              <a:latin typeface="Udemy Sans"/>
            </a:endParaRPr>
          </a:p>
          <a:p>
            <a:pPr algn="ctr"/>
            <a:r>
              <a:rPr lang="en-US" b="0" i="0" u="sng" dirty="0">
                <a:solidFill>
                  <a:schemeClr val="bg1"/>
                </a:solidFill>
                <a:effectLst/>
                <a:latin typeface="Udemy Sans"/>
              </a:rPr>
              <a:t>You need to remove that container first.</a:t>
            </a:r>
          </a:p>
          <a:p>
            <a:pPr algn="ctr"/>
            <a:endParaRPr lang="en-US" b="0" i="0" u="sng" dirty="0">
              <a:solidFill>
                <a:schemeClr val="bg1"/>
              </a:solidFill>
              <a:effectLst/>
              <a:latin typeface="Udemy Sans"/>
            </a:endParaRPr>
          </a:p>
          <a:p>
            <a:pPr algn="l"/>
            <a:r>
              <a:rPr lang="en-US" b="0" i="0" dirty="0">
                <a:solidFill>
                  <a:schemeClr val="bg1"/>
                </a:solidFill>
                <a:effectLst/>
                <a:latin typeface="Udemy Sans"/>
              </a:rPr>
              <a:t>So no matter if a container is started or stopped</a:t>
            </a:r>
          </a:p>
          <a:p>
            <a:pPr algn="l"/>
            <a:r>
              <a:rPr lang="en-US" b="0" i="0" dirty="0">
                <a:solidFill>
                  <a:schemeClr val="bg1"/>
                </a:solidFill>
                <a:effectLst/>
                <a:latin typeface="Udemy Sans"/>
              </a:rPr>
              <a:t>images belonging to that container, can't be removed. The container needs to be removed first.</a:t>
            </a:r>
          </a:p>
          <a:p>
            <a:pPr algn="l"/>
            <a:endParaRPr lang="en-US" dirty="0">
              <a:solidFill>
                <a:schemeClr val="bg1"/>
              </a:solidFill>
              <a:latin typeface="Udemy Sans"/>
            </a:endParaRPr>
          </a:p>
          <a:p>
            <a:pPr algn="l"/>
            <a:r>
              <a:rPr lang="en-US" b="0" i="0" dirty="0">
                <a:solidFill>
                  <a:schemeClr val="bg1"/>
                </a:solidFill>
                <a:effectLst/>
                <a:latin typeface="Udemy Sans"/>
              </a:rPr>
              <a:t>As a Containers, you can use “docker images prune”. PLEASE DON’T’ REMOVE IMAGES…</a:t>
            </a:r>
          </a:p>
        </p:txBody>
      </p:sp>
      <p:pic>
        <p:nvPicPr>
          <p:cNvPr id="56" name="Immagine 55">
            <a:extLst>
              <a:ext uri="{FF2B5EF4-FFF2-40B4-BE49-F238E27FC236}">
                <a16:creationId xmlns:a16="http://schemas.microsoft.com/office/drawing/2014/main" id="{5B8C3088-C500-D249-78A5-EB40E735D6C2}"/>
              </a:ext>
            </a:extLst>
          </p:cNvPr>
          <p:cNvPicPr>
            <a:picLocks noChangeAspect="1"/>
          </p:cNvPicPr>
          <p:nvPr/>
        </p:nvPicPr>
        <p:blipFill>
          <a:blip r:embed="rId14"/>
          <a:stretch>
            <a:fillRect/>
          </a:stretch>
        </p:blipFill>
        <p:spPr>
          <a:xfrm>
            <a:off x="285010" y="1709890"/>
            <a:ext cx="8895724" cy="4230876"/>
          </a:xfrm>
          <a:prstGeom prst="rect">
            <a:avLst/>
          </a:prstGeom>
        </p:spPr>
      </p:pic>
      <p:sp>
        <p:nvSpPr>
          <p:cNvPr id="57" name="Ovale 56">
            <a:extLst>
              <a:ext uri="{FF2B5EF4-FFF2-40B4-BE49-F238E27FC236}">
                <a16:creationId xmlns:a16="http://schemas.microsoft.com/office/drawing/2014/main" id="{7D1C3B2C-422D-605C-FDA4-DD47DAE6EB7A}"/>
              </a:ext>
            </a:extLst>
          </p:cNvPr>
          <p:cNvSpPr/>
          <p:nvPr/>
        </p:nvSpPr>
        <p:spPr>
          <a:xfrm>
            <a:off x="4930316" y="186652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02152BA0-3AE4-D61C-863E-F7AEA4734448}"/>
              </a:ext>
            </a:extLst>
          </p:cNvPr>
          <p:cNvSpPr/>
          <p:nvPr/>
        </p:nvSpPr>
        <p:spPr>
          <a:xfrm>
            <a:off x="696636" y="3046351"/>
            <a:ext cx="1080120" cy="238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9D49D48A-EF37-E8BD-F4C6-E36C13DDDCFC}"/>
              </a:ext>
            </a:extLst>
          </p:cNvPr>
          <p:cNvSpPr/>
          <p:nvPr/>
        </p:nvSpPr>
        <p:spPr>
          <a:xfrm>
            <a:off x="724705" y="2882641"/>
            <a:ext cx="1080120" cy="2528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4" name="Immagine 63">
            <a:extLst>
              <a:ext uri="{FF2B5EF4-FFF2-40B4-BE49-F238E27FC236}">
                <a16:creationId xmlns:a16="http://schemas.microsoft.com/office/drawing/2014/main" id="{3C5EF0D7-FBE6-16B7-480E-2F73D1634049}"/>
              </a:ext>
            </a:extLst>
          </p:cNvPr>
          <p:cNvPicPr>
            <a:picLocks noChangeAspect="1"/>
          </p:cNvPicPr>
          <p:nvPr/>
        </p:nvPicPr>
        <p:blipFill>
          <a:blip r:embed="rId15"/>
          <a:stretch>
            <a:fillRect/>
          </a:stretch>
        </p:blipFill>
        <p:spPr>
          <a:xfrm>
            <a:off x="414582" y="3369899"/>
            <a:ext cx="7678329" cy="425575"/>
          </a:xfrm>
          <a:prstGeom prst="rect">
            <a:avLst/>
          </a:prstGeom>
        </p:spPr>
      </p:pic>
      <p:sp>
        <p:nvSpPr>
          <p:cNvPr id="66" name="Ovale 65">
            <a:extLst>
              <a:ext uri="{FF2B5EF4-FFF2-40B4-BE49-F238E27FC236}">
                <a16:creationId xmlns:a16="http://schemas.microsoft.com/office/drawing/2014/main" id="{79D24579-0E43-2CBA-4A86-25FCF511F600}"/>
              </a:ext>
            </a:extLst>
          </p:cNvPr>
          <p:cNvSpPr/>
          <p:nvPr/>
        </p:nvSpPr>
        <p:spPr>
          <a:xfrm>
            <a:off x="5501122" y="3212948"/>
            <a:ext cx="2647569" cy="4230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Callout: linea piegata con bordo e barra in risalto 66">
            <a:extLst>
              <a:ext uri="{FF2B5EF4-FFF2-40B4-BE49-F238E27FC236}">
                <a16:creationId xmlns:a16="http://schemas.microsoft.com/office/drawing/2014/main" id="{65D8E41A-26DB-1D4A-13F4-8DD60477CB22}"/>
              </a:ext>
            </a:extLst>
          </p:cNvPr>
          <p:cNvSpPr/>
          <p:nvPr/>
        </p:nvSpPr>
        <p:spPr>
          <a:xfrm flipH="1">
            <a:off x="3059832" y="4391608"/>
            <a:ext cx="2088232" cy="1174716"/>
          </a:xfrm>
          <a:prstGeom prst="accentBorderCallout2">
            <a:avLst>
              <a:gd name="adj1" fmla="val 18750"/>
              <a:gd name="adj2" fmla="val -8333"/>
              <a:gd name="adj3" fmla="val 18750"/>
              <a:gd name="adj4" fmla="val -16667"/>
              <a:gd name="adj5" fmla="val -76540"/>
              <a:gd name="adj6" fmla="val -940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This</a:t>
            </a:r>
            <a:r>
              <a:rPr lang="it-IT" dirty="0"/>
              <a:t> container </a:t>
            </a:r>
            <a:r>
              <a:rPr lang="it-IT" dirty="0" err="1"/>
              <a:t>is</a:t>
            </a:r>
            <a:r>
              <a:rPr lang="it-IT" dirty="0"/>
              <a:t> </a:t>
            </a:r>
            <a:r>
              <a:rPr lang="it-IT" dirty="0" err="1"/>
              <a:t>always</a:t>
            </a:r>
            <a:r>
              <a:rPr lang="it-IT" dirty="0"/>
              <a:t> </a:t>
            </a:r>
            <a:r>
              <a:rPr lang="it-IT" dirty="0" err="1"/>
              <a:t>remove</a:t>
            </a:r>
            <a:r>
              <a:rPr lang="it-IT" dirty="0"/>
              <a:t> </a:t>
            </a:r>
            <a:r>
              <a:rPr lang="it-IT" dirty="0" err="1"/>
              <a:t>whenever</a:t>
            </a:r>
            <a:r>
              <a:rPr lang="it-IT" dirty="0"/>
              <a:t> </a:t>
            </a:r>
            <a:r>
              <a:rPr lang="it-IT" dirty="0" err="1"/>
              <a:t>we</a:t>
            </a:r>
            <a:r>
              <a:rPr lang="it-IT" dirty="0"/>
              <a:t> stop </a:t>
            </a:r>
            <a:r>
              <a:rPr lang="it-IT" dirty="0" err="1"/>
              <a:t>it</a:t>
            </a:r>
            <a:endParaRPr lang="it-IT" dirty="0"/>
          </a:p>
        </p:txBody>
      </p:sp>
      <p:pic>
        <p:nvPicPr>
          <p:cNvPr id="71" name="Immagine 70">
            <a:extLst>
              <a:ext uri="{FF2B5EF4-FFF2-40B4-BE49-F238E27FC236}">
                <a16:creationId xmlns:a16="http://schemas.microsoft.com/office/drawing/2014/main" id="{54D2FB85-7A22-E8CA-05B0-D561B17B1DAC}"/>
              </a:ext>
            </a:extLst>
          </p:cNvPr>
          <p:cNvPicPr>
            <a:picLocks noChangeAspect="1"/>
          </p:cNvPicPr>
          <p:nvPr/>
        </p:nvPicPr>
        <p:blipFill>
          <a:blip r:embed="rId16"/>
          <a:stretch>
            <a:fillRect/>
          </a:stretch>
        </p:blipFill>
        <p:spPr>
          <a:xfrm>
            <a:off x="413385" y="3748232"/>
            <a:ext cx="7325770" cy="518959"/>
          </a:xfrm>
          <a:prstGeom prst="rect">
            <a:avLst/>
          </a:prstGeom>
        </p:spPr>
      </p:pic>
      <p:sp>
        <p:nvSpPr>
          <p:cNvPr id="73" name="Ovale 72">
            <a:extLst>
              <a:ext uri="{FF2B5EF4-FFF2-40B4-BE49-F238E27FC236}">
                <a16:creationId xmlns:a16="http://schemas.microsoft.com/office/drawing/2014/main" id="{8CA676E8-56F3-3F1F-A5EB-3BF9CF08B715}"/>
              </a:ext>
            </a:extLst>
          </p:cNvPr>
          <p:cNvSpPr/>
          <p:nvPr/>
        </p:nvSpPr>
        <p:spPr>
          <a:xfrm>
            <a:off x="5483856" y="3670314"/>
            <a:ext cx="1080120" cy="2451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6" name="Immagine 75">
            <a:extLst>
              <a:ext uri="{FF2B5EF4-FFF2-40B4-BE49-F238E27FC236}">
                <a16:creationId xmlns:a16="http://schemas.microsoft.com/office/drawing/2014/main" id="{443403CA-CF9D-9DC0-040C-EE6FA064652E}"/>
              </a:ext>
            </a:extLst>
          </p:cNvPr>
          <p:cNvPicPr>
            <a:picLocks noChangeAspect="1"/>
          </p:cNvPicPr>
          <p:nvPr/>
        </p:nvPicPr>
        <p:blipFill>
          <a:blip r:embed="rId17"/>
          <a:stretch>
            <a:fillRect/>
          </a:stretch>
        </p:blipFill>
        <p:spPr>
          <a:xfrm>
            <a:off x="437095" y="4232099"/>
            <a:ext cx="7720460" cy="430623"/>
          </a:xfrm>
          <a:prstGeom prst="rect">
            <a:avLst/>
          </a:prstGeom>
        </p:spPr>
      </p:pic>
      <p:sp>
        <p:nvSpPr>
          <p:cNvPr id="77" name="Ovale 76">
            <a:extLst>
              <a:ext uri="{FF2B5EF4-FFF2-40B4-BE49-F238E27FC236}">
                <a16:creationId xmlns:a16="http://schemas.microsoft.com/office/drawing/2014/main" id="{BA615D1A-7F4B-4679-A4CB-DFC08B7318C8}"/>
              </a:ext>
            </a:extLst>
          </p:cNvPr>
          <p:cNvSpPr/>
          <p:nvPr/>
        </p:nvSpPr>
        <p:spPr>
          <a:xfrm>
            <a:off x="5636381" y="4205481"/>
            <a:ext cx="1712101" cy="2451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4" name="Immagine 83">
            <a:extLst>
              <a:ext uri="{FF2B5EF4-FFF2-40B4-BE49-F238E27FC236}">
                <a16:creationId xmlns:a16="http://schemas.microsoft.com/office/drawing/2014/main" id="{108DEDCE-CE6B-F8F6-0006-1A5D75747E79}"/>
              </a:ext>
            </a:extLst>
          </p:cNvPr>
          <p:cNvPicPr>
            <a:picLocks noChangeAspect="1"/>
          </p:cNvPicPr>
          <p:nvPr/>
        </p:nvPicPr>
        <p:blipFill>
          <a:blip r:embed="rId18"/>
          <a:stretch>
            <a:fillRect/>
          </a:stretch>
        </p:blipFill>
        <p:spPr>
          <a:xfrm>
            <a:off x="451316" y="4645907"/>
            <a:ext cx="7655816" cy="410018"/>
          </a:xfrm>
          <a:prstGeom prst="rect">
            <a:avLst/>
          </a:prstGeom>
        </p:spPr>
      </p:pic>
      <p:sp>
        <p:nvSpPr>
          <p:cNvPr id="90" name="Ovale 89">
            <a:extLst>
              <a:ext uri="{FF2B5EF4-FFF2-40B4-BE49-F238E27FC236}">
                <a16:creationId xmlns:a16="http://schemas.microsoft.com/office/drawing/2014/main" id="{C1FDC354-B9BC-C217-7F70-4142066EBC44}"/>
              </a:ext>
            </a:extLst>
          </p:cNvPr>
          <p:cNvSpPr/>
          <p:nvPr/>
        </p:nvSpPr>
        <p:spPr>
          <a:xfrm>
            <a:off x="5752660" y="4582631"/>
            <a:ext cx="1712101" cy="2451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CasellaDiTesto 91">
            <a:extLst>
              <a:ext uri="{FF2B5EF4-FFF2-40B4-BE49-F238E27FC236}">
                <a16:creationId xmlns:a16="http://schemas.microsoft.com/office/drawing/2014/main" id="{C90C5ECE-9056-099A-8717-DC974E3319D9}"/>
              </a:ext>
            </a:extLst>
          </p:cNvPr>
          <p:cNvSpPr txBox="1"/>
          <p:nvPr/>
        </p:nvSpPr>
        <p:spPr>
          <a:xfrm>
            <a:off x="2267339" y="1859340"/>
            <a:ext cx="4683966" cy="2308324"/>
          </a:xfrm>
          <a:prstGeom prst="rect">
            <a:avLst/>
          </a:prstGeom>
          <a:solidFill>
            <a:schemeClr val="accent1"/>
          </a:solidFill>
        </p:spPr>
        <p:txBody>
          <a:bodyPr wrap="square">
            <a:spAutoFit/>
          </a:bodyPr>
          <a:lstStyle/>
          <a:p>
            <a:pPr algn="l"/>
            <a:r>
              <a:rPr lang="en-US" b="0" i="0" dirty="0">
                <a:solidFill>
                  <a:schemeClr val="bg1"/>
                </a:solidFill>
                <a:effectLst/>
                <a:latin typeface="Udemy Sans"/>
              </a:rPr>
              <a:t>And it's not uncommon that you use this flag for starting your containers, especially if your container contains something</a:t>
            </a:r>
            <a:r>
              <a:rPr lang="en-US" dirty="0">
                <a:solidFill>
                  <a:schemeClr val="bg1"/>
                </a:solidFill>
                <a:latin typeface="Udemy Sans"/>
              </a:rPr>
              <a:t> </a:t>
            </a:r>
            <a:r>
              <a:rPr lang="en-US" b="0" i="0" dirty="0">
                <a:solidFill>
                  <a:schemeClr val="bg1"/>
                </a:solidFill>
                <a:effectLst/>
                <a:latin typeface="Udemy Sans"/>
              </a:rPr>
              <a:t>like such a node server,</a:t>
            </a:r>
          </a:p>
          <a:p>
            <a:pPr algn="l"/>
            <a:r>
              <a:rPr lang="en-US" b="0" i="0" dirty="0">
                <a:solidFill>
                  <a:schemeClr val="bg1"/>
                </a:solidFill>
                <a:effectLst/>
                <a:latin typeface="Udemy Sans"/>
              </a:rPr>
              <a:t>where you often only stop your container</a:t>
            </a:r>
          </a:p>
          <a:p>
            <a:pPr algn="l"/>
            <a:r>
              <a:rPr lang="en-US" b="0" i="0" dirty="0">
                <a:solidFill>
                  <a:schemeClr val="bg1"/>
                </a:solidFill>
                <a:effectLst/>
                <a:latin typeface="Udemy Sans"/>
              </a:rPr>
              <a:t>if your code changed which also means that you need to rebuild your image and therefore start a new container anyways.</a:t>
            </a:r>
          </a:p>
        </p:txBody>
      </p:sp>
    </p:spTree>
    <p:extLst>
      <p:ext uri="{BB962C8B-B14F-4D97-AF65-F5344CB8AC3E}">
        <p14:creationId xmlns:p14="http://schemas.microsoft.com/office/powerpoint/2010/main" val="31228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500"/>
                                        <p:tgtEl>
                                          <p:spTgt spid="4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500"/>
                                        <p:tgtEl>
                                          <p:spTgt spid="4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fade">
                                      <p:cBhvr>
                                        <p:cTn id="117" dur="500"/>
                                        <p:tgtEl>
                                          <p:spTgt spid="5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fade">
                                      <p:cBhvr>
                                        <p:cTn id="122" dur="500"/>
                                        <p:tgtEl>
                                          <p:spTgt spid="5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fade">
                                      <p:cBhvr>
                                        <p:cTn id="127" dur="500"/>
                                        <p:tgtEl>
                                          <p:spTgt spid="5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fade">
                                      <p:cBhvr>
                                        <p:cTn id="132" dur="500"/>
                                        <p:tgtEl>
                                          <p:spTgt spid="6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fade">
                                      <p:cBhvr>
                                        <p:cTn id="137" dur="500"/>
                                        <p:tgtEl>
                                          <p:spTgt spid="6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64"/>
                                        </p:tgtEl>
                                        <p:attrNameLst>
                                          <p:attrName>style.visibility</p:attrName>
                                        </p:attrNameLst>
                                      </p:cBhvr>
                                      <p:to>
                                        <p:strVal val="visible"/>
                                      </p:to>
                                    </p:set>
                                    <p:animEffect transition="in" filter="fade">
                                      <p:cBhvr>
                                        <p:cTn id="142" dur="500"/>
                                        <p:tgtEl>
                                          <p:spTgt spid="6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fade">
                                      <p:cBhvr>
                                        <p:cTn id="147" dur="500"/>
                                        <p:tgtEl>
                                          <p:spTgt spid="66"/>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7"/>
                                        </p:tgtEl>
                                        <p:attrNameLst>
                                          <p:attrName>style.visibility</p:attrName>
                                        </p:attrNameLst>
                                      </p:cBhvr>
                                      <p:to>
                                        <p:strVal val="visible"/>
                                      </p:to>
                                    </p:set>
                                    <p:animEffect transition="in" filter="fade">
                                      <p:cBhvr>
                                        <p:cTn id="152" dur="500"/>
                                        <p:tgtEl>
                                          <p:spTgt spid="6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fade">
                                      <p:cBhvr>
                                        <p:cTn id="157" dur="500"/>
                                        <p:tgtEl>
                                          <p:spTgt spid="7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73"/>
                                        </p:tgtEl>
                                        <p:attrNameLst>
                                          <p:attrName>style.visibility</p:attrName>
                                        </p:attrNameLst>
                                      </p:cBhvr>
                                      <p:to>
                                        <p:strVal val="visible"/>
                                      </p:to>
                                    </p:set>
                                    <p:animEffect transition="in" filter="fade">
                                      <p:cBhvr>
                                        <p:cTn id="162" dur="500"/>
                                        <p:tgtEl>
                                          <p:spTgt spid="73"/>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76"/>
                                        </p:tgtEl>
                                        <p:attrNameLst>
                                          <p:attrName>style.visibility</p:attrName>
                                        </p:attrNameLst>
                                      </p:cBhvr>
                                      <p:to>
                                        <p:strVal val="visible"/>
                                      </p:to>
                                    </p:set>
                                    <p:animEffect transition="in" filter="fade">
                                      <p:cBhvr>
                                        <p:cTn id="167" dur="500"/>
                                        <p:tgtEl>
                                          <p:spTgt spid="7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500"/>
                                        <p:tgtEl>
                                          <p:spTgt spid="77"/>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84"/>
                                        </p:tgtEl>
                                        <p:attrNameLst>
                                          <p:attrName>style.visibility</p:attrName>
                                        </p:attrNameLst>
                                      </p:cBhvr>
                                      <p:to>
                                        <p:strVal val="visible"/>
                                      </p:to>
                                    </p:set>
                                    <p:animEffect transition="in" filter="fade">
                                      <p:cBhvr>
                                        <p:cTn id="177" dur="500"/>
                                        <p:tgtEl>
                                          <p:spTgt spid="8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90"/>
                                        </p:tgtEl>
                                        <p:attrNameLst>
                                          <p:attrName>style.visibility</p:attrName>
                                        </p:attrNameLst>
                                      </p:cBhvr>
                                      <p:to>
                                        <p:strVal val="visible"/>
                                      </p:to>
                                    </p:set>
                                    <p:animEffect transition="in" filter="fade">
                                      <p:cBhvr>
                                        <p:cTn id="182" dur="500"/>
                                        <p:tgtEl>
                                          <p:spTgt spid="9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fade">
                                      <p:cBhvr>
                                        <p:cTn id="18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7" grpId="0" animBg="1"/>
      <p:bldP spid="10" grpId="0" animBg="1"/>
      <p:bldP spid="11" grpId="0" animBg="1"/>
      <p:bldP spid="15" grpId="0" animBg="1"/>
      <p:bldP spid="16" grpId="0" animBg="1"/>
      <p:bldP spid="17" grpId="0" animBg="1"/>
      <p:bldP spid="19" grpId="0" animBg="1"/>
      <p:bldP spid="22" grpId="0" animBg="1"/>
      <p:bldP spid="30" grpId="0" animBg="1"/>
      <p:bldP spid="34" grpId="0" animBg="1"/>
      <p:bldP spid="39" grpId="0" animBg="1"/>
      <p:bldP spid="40" grpId="0" animBg="1"/>
      <p:bldP spid="48" grpId="0" animBg="1"/>
      <p:bldP spid="50" grpId="0" animBg="1"/>
      <p:bldP spid="57" grpId="0" animBg="1"/>
      <p:bldP spid="60" grpId="0" animBg="1"/>
      <p:bldP spid="62" grpId="0" animBg="1"/>
      <p:bldP spid="66" grpId="0" animBg="1"/>
      <p:bldP spid="67" grpId="0" animBg="1"/>
      <p:bldP spid="73" grpId="0" animBg="1"/>
      <p:bldP spid="77" grpId="0" animBg="1"/>
      <p:bldP spid="90" grpId="0" animBg="1"/>
      <p:bldP spid="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213776519"/>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504B50A1-0925-1E90-2B88-61950342C1CC}"/>
              </a:ext>
            </a:extLst>
          </p:cNvPr>
          <p:cNvPicPr>
            <a:picLocks noChangeAspect="1"/>
          </p:cNvPicPr>
          <p:nvPr/>
        </p:nvPicPr>
        <p:blipFill>
          <a:blip r:embed="rId7"/>
          <a:stretch>
            <a:fillRect/>
          </a:stretch>
        </p:blipFill>
        <p:spPr>
          <a:xfrm>
            <a:off x="501216" y="932929"/>
            <a:ext cx="8496944" cy="3053508"/>
          </a:xfrm>
          <a:prstGeom prst="rect">
            <a:avLst/>
          </a:prstGeom>
        </p:spPr>
      </p:pic>
      <p:sp>
        <p:nvSpPr>
          <p:cNvPr id="9" name="Ovale 8">
            <a:extLst>
              <a:ext uri="{FF2B5EF4-FFF2-40B4-BE49-F238E27FC236}">
                <a16:creationId xmlns:a16="http://schemas.microsoft.com/office/drawing/2014/main" id="{105E51DE-0E21-3B1B-6E87-5063A18A13C3}"/>
              </a:ext>
            </a:extLst>
          </p:cNvPr>
          <p:cNvSpPr/>
          <p:nvPr/>
        </p:nvSpPr>
        <p:spPr>
          <a:xfrm>
            <a:off x="4749688" y="1124744"/>
            <a:ext cx="1080120" cy="4460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F0B9AC5D-C168-E613-6BAE-F2C552521E81}"/>
              </a:ext>
            </a:extLst>
          </p:cNvPr>
          <p:cNvSpPr/>
          <p:nvPr/>
        </p:nvSpPr>
        <p:spPr>
          <a:xfrm>
            <a:off x="1403648" y="1772816"/>
            <a:ext cx="1080120" cy="1571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1C36B99B-9145-B1DF-999E-9A70B6B19E44}"/>
              </a:ext>
            </a:extLst>
          </p:cNvPr>
          <p:cNvSpPr/>
          <p:nvPr/>
        </p:nvSpPr>
        <p:spPr>
          <a:xfrm>
            <a:off x="4860032" y="1868434"/>
            <a:ext cx="2088232" cy="4460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1D78496D-D617-13CC-C401-CF800C6B7801}"/>
              </a:ext>
            </a:extLst>
          </p:cNvPr>
          <p:cNvPicPr>
            <a:picLocks noChangeAspect="1"/>
          </p:cNvPicPr>
          <p:nvPr/>
        </p:nvPicPr>
        <p:blipFill>
          <a:blip r:embed="rId8"/>
          <a:stretch>
            <a:fillRect/>
          </a:stretch>
        </p:blipFill>
        <p:spPr>
          <a:xfrm>
            <a:off x="1233634" y="147396"/>
            <a:ext cx="7397791" cy="6858000"/>
          </a:xfrm>
          <a:prstGeom prst="rect">
            <a:avLst/>
          </a:prstGeom>
        </p:spPr>
      </p:pic>
      <p:sp>
        <p:nvSpPr>
          <p:cNvPr id="25" name="Ovale 24">
            <a:extLst>
              <a:ext uri="{FF2B5EF4-FFF2-40B4-BE49-F238E27FC236}">
                <a16:creationId xmlns:a16="http://schemas.microsoft.com/office/drawing/2014/main" id="{42D5A40C-1248-11A3-8F16-900A34370BC9}"/>
              </a:ext>
            </a:extLst>
          </p:cNvPr>
          <p:cNvSpPr/>
          <p:nvPr/>
        </p:nvSpPr>
        <p:spPr>
          <a:xfrm>
            <a:off x="1547664" y="375144"/>
            <a:ext cx="6898442" cy="2601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61DFFB33-BD6F-913A-75C7-67E7FB15A7EF}"/>
              </a:ext>
            </a:extLst>
          </p:cNvPr>
          <p:cNvSpPr/>
          <p:nvPr/>
        </p:nvSpPr>
        <p:spPr>
          <a:xfrm>
            <a:off x="1233634" y="1249961"/>
            <a:ext cx="4274470" cy="2601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1C854CD6-B4A3-3D2A-E927-1B043C874E16}"/>
              </a:ext>
            </a:extLst>
          </p:cNvPr>
          <p:cNvSpPr/>
          <p:nvPr/>
        </p:nvSpPr>
        <p:spPr>
          <a:xfrm>
            <a:off x="1233634" y="6580514"/>
            <a:ext cx="4274470" cy="4741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3765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8"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677829611"/>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5EAFCA63-9C53-8D5D-EDA3-1B905907BAB5}"/>
              </a:ext>
            </a:extLst>
          </p:cNvPr>
          <p:cNvSpPr txBox="1"/>
          <p:nvPr/>
        </p:nvSpPr>
        <p:spPr>
          <a:xfrm>
            <a:off x="2286000" y="1582341"/>
            <a:ext cx="4572000" cy="2862322"/>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e saw how we can inspect an image.</a:t>
            </a:r>
          </a:p>
          <a:p>
            <a:pPr algn="l"/>
            <a:r>
              <a:rPr lang="en-US" b="0" i="0" dirty="0">
                <a:solidFill>
                  <a:schemeClr val="bg1"/>
                </a:solidFill>
                <a:effectLst/>
                <a:latin typeface="Udemy Sans"/>
              </a:rPr>
              <a:t>but what if you want to look into a container</a:t>
            </a:r>
          </a:p>
          <a:p>
            <a:pPr algn="l"/>
            <a:r>
              <a:rPr lang="en-US" b="0" i="0" dirty="0">
                <a:solidFill>
                  <a:schemeClr val="bg1"/>
                </a:solidFill>
                <a:effectLst/>
                <a:latin typeface="Udemy Sans"/>
              </a:rPr>
              <a:t>or maybe not just look into it </a:t>
            </a:r>
            <a:r>
              <a:rPr lang="en-US" b="0" i="0" u="sng" dirty="0">
                <a:solidFill>
                  <a:schemeClr val="bg1"/>
                </a:solidFill>
                <a:effectLst/>
                <a:latin typeface="Udemy Sans"/>
              </a:rPr>
              <a:t>but add something to it or extract something from it </a:t>
            </a:r>
            <a:r>
              <a:rPr lang="en-US" b="0" i="0" dirty="0">
                <a:solidFill>
                  <a:schemeClr val="bg1"/>
                </a:solidFill>
                <a:effectLst/>
                <a:latin typeface="Udemy Sans"/>
              </a:rPr>
              <a:t>while it is already running?</a:t>
            </a:r>
          </a:p>
          <a:p>
            <a:pPr algn="l"/>
            <a:r>
              <a:rPr lang="en-US" b="0" i="0" dirty="0">
                <a:solidFill>
                  <a:schemeClr val="bg1"/>
                </a:solidFill>
                <a:effectLst/>
                <a:latin typeface="Udemy Sans"/>
              </a:rPr>
              <a:t>Docker has a command for this and that's the CP command which stands for copy.</a:t>
            </a:r>
          </a:p>
          <a:p>
            <a:pPr algn="l"/>
            <a:r>
              <a:rPr lang="en-US" b="0" i="0" dirty="0">
                <a:solidFill>
                  <a:schemeClr val="bg1"/>
                </a:solidFill>
                <a:effectLst/>
                <a:latin typeface="Udemy Sans"/>
              </a:rPr>
              <a:t>It allows you to copy files or folders into a running container or out of a running container.</a:t>
            </a:r>
          </a:p>
        </p:txBody>
      </p:sp>
      <p:pic>
        <p:nvPicPr>
          <p:cNvPr id="7" name="Immagine 6">
            <a:extLst>
              <a:ext uri="{FF2B5EF4-FFF2-40B4-BE49-F238E27FC236}">
                <a16:creationId xmlns:a16="http://schemas.microsoft.com/office/drawing/2014/main" id="{15BF469A-41F6-4008-5393-102017B46ED6}"/>
              </a:ext>
            </a:extLst>
          </p:cNvPr>
          <p:cNvPicPr>
            <a:picLocks noChangeAspect="1"/>
          </p:cNvPicPr>
          <p:nvPr/>
        </p:nvPicPr>
        <p:blipFill>
          <a:blip r:embed="rId7"/>
          <a:stretch>
            <a:fillRect/>
          </a:stretch>
        </p:blipFill>
        <p:spPr>
          <a:xfrm>
            <a:off x="323528" y="973615"/>
            <a:ext cx="8651034" cy="5054660"/>
          </a:xfrm>
          <a:prstGeom prst="rect">
            <a:avLst/>
          </a:prstGeom>
        </p:spPr>
      </p:pic>
      <p:sp>
        <p:nvSpPr>
          <p:cNvPr id="10" name="Ovale 9">
            <a:extLst>
              <a:ext uri="{FF2B5EF4-FFF2-40B4-BE49-F238E27FC236}">
                <a16:creationId xmlns:a16="http://schemas.microsoft.com/office/drawing/2014/main" id="{F5127FD0-4A55-EAD3-E8AE-DE307129ECE0}"/>
              </a:ext>
            </a:extLst>
          </p:cNvPr>
          <p:cNvSpPr/>
          <p:nvPr/>
        </p:nvSpPr>
        <p:spPr>
          <a:xfrm>
            <a:off x="787075" y="1484783"/>
            <a:ext cx="616573" cy="216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2291BD4C-796C-B38C-7BA2-B1FE7E61D95A}"/>
              </a:ext>
            </a:extLst>
          </p:cNvPr>
          <p:cNvSpPr/>
          <p:nvPr/>
        </p:nvSpPr>
        <p:spPr>
          <a:xfrm>
            <a:off x="701290" y="1682739"/>
            <a:ext cx="616573" cy="216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3AFDC814-66B9-2CF7-BBE7-A22F74914842}"/>
              </a:ext>
            </a:extLst>
          </p:cNvPr>
          <p:cNvSpPr/>
          <p:nvPr/>
        </p:nvSpPr>
        <p:spPr>
          <a:xfrm>
            <a:off x="2063498" y="1484783"/>
            <a:ext cx="1428382" cy="2880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llout: linea con bordo e barra in risalto 13">
            <a:extLst>
              <a:ext uri="{FF2B5EF4-FFF2-40B4-BE49-F238E27FC236}">
                <a16:creationId xmlns:a16="http://schemas.microsoft.com/office/drawing/2014/main" id="{D27EC57F-A117-AED3-95BD-11DDDDB672E2}"/>
              </a:ext>
            </a:extLst>
          </p:cNvPr>
          <p:cNvSpPr/>
          <p:nvPr/>
        </p:nvSpPr>
        <p:spPr>
          <a:xfrm>
            <a:off x="2987824" y="3068960"/>
            <a:ext cx="2448272" cy="2206699"/>
          </a:xfrm>
          <a:prstGeom prst="accentBorderCallout1">
            <a:avLst>
              <a:gd name="adj1" fmla="val 18750"/>
              <a:gd name="adj2" fmla="val -8333"/>
              <a:gd name="adj3" fmla="val -65470"/>
              <a:gd name="adj4" fmla="val -69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This</a:t>
            </a:r>
            <a:r>
              <a:rPr lang="it-IT" dirty="0"/>
              <a:t> </a:t>
            </a:r>
            <a:r>
              <a:rPr lang="it-IT" dirty="0" err="1"/>
              <a:t>is</a:t>
            </a:r>
            <a:r>
              <a:rPr lang="it-IT" dirty="0"/>
              <a:t> a </a:t>
            </a:r>
            <a:r>
              <a:rPr lang="it-IT" dirty="0" err="1"/>
              <a:t>local</a:t>
            </a:r>
            <a:r>
              <a:rPr lang="it-IT" dirty="0"/>
              <a:t> project folder… </a:t>
            </a:r>
            <a:r>
              <a:rPr lang="it-IT" dirty="0" err="1"/>
              <a:t>this</a:t>
            </a:r>
            <a:r>
              <a:rPr lang="it-IT" dirty="0"/>
              <a:t> </a:t>
            </a:r>
            <a:r>
              <a:rPr lang="it-IT" dirty="0" err="1"/>
              <a:t>is</a:t>
            </a:r>
            <a:r>
              <a:rPr lang="it-IT" dirty="0"/>
              <a:t> </a:t>
            </a:r>
            <a:r>
              <a:rPr lang="it-IT" dirty="0" err="1"/>
              <a:t>not</a:t>
            </a:r>
            <a:r>
              <a:rPr lang="it-IT" dirty="0"/>
              <a:t> in the container.</a:t>
            </a:r>
          </a:p>
          <a:p>
            <a:pPr algn="ctr"/>
            <a:r>
              <a:rPr lang="it-IT" dirty="0"/>
              <a:t>NOW </a:t>
            </a:r>
            <a:r>
              <a:rPr lang="it-IT" dirty="0" err="1"/>
              <a:t>we</a:t>
            </a:r>
            <a:r>
              <a:rPr lang="it-IT" dirty="0"/>
              <a:t> </a:t>
            </a:r>
            <a:r>
              <a:rPr lang="it-IT" dirty="0" err="1"/>
              <a:t>want</a:t>
            </a:r>
            <a:r>
              <a:rPr lang="it-IT" dirty="0"/>
              <a:t> to copy </a:t>
            </a:r>
            <a:r>
              <a:rPr lang="it-IT" dirty="0" err="1"/>
              <a:t>into</a:t>
            </a:r>
            <a:r>
              <a:rPr lang="it-IT" dirty="0"/>
              <a:t> an </a:t>
            </a:r>
            <a:r>
              <a:rPr lang="it-IT" dirty="0" err="1"/>
              <a:t>already</a:t>
            </a:r>
            <a:r>
              <a:rPr lang="it-IT" dirty="0"/>
              <a:t> running container</a:t>
            </a:r>
          </a:p>
          <a:p>
            <a:pPr algn="ctr"/>
            <a:endParaRPr lang="it-IT" dirty="0"/>
          </a:p>
        </p:txBody>
      </p:sp>
      <p:pic>
        <p:nvPicPr>
          <p:cNvPr id="16" name="Immagine 15">
            <a:extLst>
              <a:ext uri="{FF2B5EF4-FFF2-40B4-BE49-F238E27FC236}">
                <a16:creationId xmlns:a16="http://schemas.microsoft.com/office/drawing/2014/main" id="{2A37D261-EFDC-33B4-4C6B-CD2ABA603168}"/>
              </a:ext>
            </a:extLst>
          </p:cNvPr>
          <p:cNvPicPr>
            <a:picLocks noChangeAspect="1"/>
          </p:cNvPicPr>
          <p:nvPr/>
        </p:nvPicPr>
        <p:blipFill>
          <a:blip r:embed="rId8"/>
          <a:stretch>
            <a:fillRect/>
          </a:stretch>
        </p:blipFill>
        <p:spPr>
          <a:xfrm>
            <a:off x="982396" y="767840"/>
            <a:ext cx="7133233" cy="5322319"/>
          </a:xfrm>
          <a:prstGeom prst="rect">
            <a:avLst/>
          </a:prstGeom>
        </p:spPr>
      </p:pic>
      <p:sp>
        <p:nvSpPr>
          <p:cNvPr id="17" name="Ovale 16">
            <a:extLst>
              <a:ext uri="{FF2B5EF4-FFF2-40B4-BE49-F238E27FC236}">
                <a16:creationId xmlns:a16="http://schemas.microsoft.com/office/drawing/2014/main" id="{CAF491A8-7C83-A285-1BEE-B6907616E05D}"/>
              </a:ext>
            </a:extLst>
          </p:cNvPr>
          <p:cNvSpPr/>
          <p:nvPr/>
        </p:nvSpPr>
        <p:spPr>
          <a:xfrm>
            <a:off x="7149619" y="3965098"/>
            <a:ext cx="1080120"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DA7B3C4A-CD77-81E9-494F-E64AF3CF1F18}"/>
              </a:ext>
            </a:extLst>
          </p:cNvPr>
          <p:cNvSpPr/>
          <p:nvPr/>
        </p:nvSpPr>
        <p:spPr>
          <a:xfrm>
            <a:off x="3491880" y="5788492"/>
            <a:ext cx="3888432"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2" name="Immagine 31">
            <a:extLst>
              <a:ext uri="{FF2B5EF4-FFF2-40B4-BE49-F238E27FC236}">
                <a16:creationId xmlns:a16="http://schemas.microsoft.com/office/drawing/2014/main" id="{FBCEA305-56A9-886D-0E7A-2C5351666CDE}"/>
              </a:ext>
            </a:extLst>
          </p:cNvPr>
          <p:cNvPicPr>
            <a:picLocks noChangeAspect="1"/>
          </p:cNvPicPr>
          <p:nvPr/>
        </p:nvPicPr>
        <p:blipFill>
          <a:blip r:embed="rId9"/>
          <a:stretch>
            <a:fillRect/>
          </a:stretch>
        </p:blipFill>
        <p:spPr>
          <a:xfrm>
            <a:off x="2577619" y="6027657"/>
            <a:ext cx="6396943" cy="229041"/>
          </a:xfrm>
          <a:prstGeom prst="rect">
            <a:avLst/>
          </a:prstGeom>
        </p:spPr>
      </p:pic>
      <p:sp>
        <p:nvSpPr>
          <p:cNvPr id="33" name="Ovale 32">
            <a:extLst>
              <a:ext uri="{FF2B5EF4-FFF2-40B4-BE49-F238E27FC236}">
                <a16:creationId xmlns:a16="http://schemas.microsoft.com/office/drawing/2014/main" id="{69783FCE-760E-BB4C-E889-F216CF049B1F}"/>
              </a:ext>
            </a:extLst>
          </p:cNvPr>
          <p:cNvSpPr/>
          <p:nvPr/>
        </p:nvSpPr>
        <p:spPr>
          <a:xfrm>
            <a:off x="6127790" y="5850376"/>
            <a:ext cx="2902099"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45" name="Gruppo 44">
            <a:extLst>
              <a:ext uri="{FF2B5EF4-FFF2-40B4-BE49-F238E27FC236}">
                <a16:creationId xmlns:a16="http://schemas.microsoft.com/office/drawing/2014/main" id="{C9FF97CD-3ABC-DA02-A040-72EEB7E21668}"/>
              </a:ext>
            </a:extLst>
          </p:cNvPr>
          <p:cNvGrpSpPr/>
          <p:nvPr/>
        </p:nvGrpSpPr>
        <p:grpSpPr>
          <a:xfrm>
            <a:off x="2486691" y="3958449"/>
            <a:ext cx="6333781" cy="2131709"/>
            <a:chOff x="2440716" y="3958449"/>
            <a:chExt cx="6333781" cy="2131709"/>
          </a:xfrm>
        </p:grpSpPr>
        <p:pic>
          <p:nvPicPr>
            <p:cNvPr id="35" name="Immagine 34">
              <a:extLst>
                <a:ext uri="{FF2B5EF4-FFF2-40B4-BE49-F238E27FC236}">
                  <a16:creationId xmlns:a16="http://schemas.microsoft.com/office/drawing/2014/main" id="{27624583-24A6-5A2E-294A-7AAB605C2F6F}"/>
                </a:ext>
              </a:extLst>
            </p:cNvPr>
            <p:cNvPicPr>
              <a:picLocks noChangeAspect="1"/>
            </p:cNvPicPr>
            <p:nvPr/>
          </p:nvPicPr>
          <p:blipFill>
            <a:blip r:embed="rId10"/>
            <a:stretch>
              <a:fillRect/>
            </a:stretch>
          </p:blipFill>
          <p:spPr>
            <a:xfrm>
              <a:off x="2440716" y="3958449"/>
              <a:ext cx="6333781" cy="2131709"/>
            </a:xfrm>
            <a:prstGeom prst="rect">
              <a:avLst/>
            </a:prstGeom>
          </p:spPr>
        </p:pic>
        <p:pic>
          <p:nvPicPr>
            <p:cNvPr id="44" name="Immagine 43">
              <a:extLst>
                <a:ext uri="{FF2B5EF4-FFF2-40B4-BE49-F238E27FC236}">
                  <a16:creationId xmlns:a16="http://schemas.microsoft.com/office/drawing/2014/main" id="{F7CB05DD-ABE9-2CE3-03FA-02AF27E11A09}"/>
                </a:ext>
              </a:extLst>
            </p:cNvPr>
            <p:cNvPicPr>
              <a:picLocks noChangeAspect="1"/>
            </p:cNvPicPr>
            <p:nvPr/>
          </p:nvPicPr>
          <p:blipFill>
            <a:blip r:embed="rId11"/>
            <a:stretch>
              <a:fillRect/>
            </a:stretch>
          </p:blipFill>
          <p:spPr>
            <a:xfrm>
              <a:off x="7540552" y="4502065"/>
              <a:ext cx="391799" cy="101766"/>
            </a:xfrm>
            <a:prstGeom prst="rect">
              <a:avLst/>
            </a:prstGeom>
          </p:spPr>
        </p:pic>
      </p:grpSp>
      <p:sp>
        <p:nvSpPr>
          <p:cNvPr id="36" name="Ovale 35">
            <a:extLst>
              <a:ext uri="{FF2B5EF4-FFF2-40B4-BE49-F238E27FC236}">
                <a16:creationId xmlns:a16="http://schemas.microsoft.com/office/drawing/2014/main" id="{6D242509-7E42-19C4-7AD4-BA5072B21441}"/>
              </a:ext>
            </a:extLst>
          </p:cNvPr>
          <p:cNvSpPr/>
          <p:nvPr/>
        </p:nvSpPr>
        <p:spPr>
          <a:xfrm>
            <a:off x="5510199" y="4069281"/>
            <a:ext cx="1080120" cy="2711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3BEDF40C-D8E0-800B-0FC6-7E162D9C39F4}"/>
              </a:ext>
            </a:extLst>
          </p:cNvPr>
          <p:cNvSpPr/>
          <p:nvPr/>
        </p:nvSpPr>
        <p:spPr>
          <a:xfrm>
            <a:off x="6085611" y="4325881"/>
            <a:ext cx="1080120" cy="1708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C20A359E-88BC-999D-B7BE-0B5FE2556592}"/>
              </a:ext>
            </a:extLst>
          </p:cNvPr>
          <p:cNvSpPr/>
          <p:nvPr/>
        </p:nvSpPr>
        <p:spPr>
          <a:xfrm>
            <a:off x="5710790" y="4390036"/>
            <a:ext cx="2317594" cy="2711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CasellaDiTesto 39">
            <a:extLst>
              <a:ext uri="{FF2B5EF4-FFF2-40B4-BE49-F238E27FC236}">
                <a16:creationId xmlns:a16="http://schemas.microsoft.com/office/drawing/2014/main" id="{624CA9E2-1099-759D-754B-80F6F593C32A}"/>
              </a:ext>
            </a:extLst>
          </p:cNvPr>
          <p:cNvSpPr txBox="1"/>
          <p:nvPr/>
        </p:nvSpPr>
        <p:spPr>
          <a:xfrm>
            <a:off x="3207151" y="4834595"/>
            <a:ext cx="4572000" cy="1754326"/>
          </a:xfrm>
          <a:prstGeom prst="rect">
            <a:avLst/>
          </a:prstGeom>
          <a:solidFill>
            <a:schemeClr val="accent1"/>
          </a:solidFill>
        </p:spPr>
        <p:txBody>
          <a:bodyPr wrap="square">
            <a:spAutoFit/>
          </a:bodyPr>
          <a:lstStyle/>
          <a:p>
            <a:pPr algn="l"/>
            <a:r>
              <a:rPr lang="en-US" dirty="0">
                <a:solidFill>
                  <a:schemeClr val="bg1"/>
                </a:solidFill>
                <a:latin typeface="Udemy Sans"/>
              </a:rPr>
              <a:t>T</a:t>
            </a:r>
            <a:r>
              <a:rPr lang="en-US" b="0" i="0" dirty="0">
                <a:solidFill>
                  <a:schemeClr val="bg1"/>
                </a:solidFill>
                <a:effectLst/>
                <a:latin typeface="Udemy Sans"/>
              </a:rPr>
              <a:t>he file test.txt inside of “Materials” folder should have been copied into  inside of the container.</a:t>
            </a:r>
          </a:p>
          <a:p>
            <a:pPr algn="l"/>
            <a:r>
              <a:rPr lang="en-US" b="0" i="0" dirty="0">
                <a:solidFill>
                  <a:schemeClr val="bg1"/>
                </a:solidFill>
                <a:effectLst/>
                <a:latin typeface="Udemy Sans"/>
              </a:rPr>
              <a:t>Okay, but how can we now see it?</a:t>
            </a:r>
          </a:p>
          <a:p>
            <a:pPr algn="l"/>
            <a:r>
              <a:rPr lang="en-US" dirty="0">
                <a:solidFill>
                  <a:schemeClr val="bg1"/>
                </a:solidFill>
                <a:latin typeface="Udemy Sans"/>
              </a:rPr>
              <a:t>PLEASE delete test.txt </a:t>
            </a:r>
            <a:r>
              <a:rPr lang="en-US" dirty="0" err="1">
                <a:solidFill>
                  <a:schemeClr val="bg1"/>
                </a:solidFill>
                <a:latin typeface="Udemy Sans"/>
              </a:rPr>
              <a:t>fileon</a:t>
            </a:r>
            <a:r>
              <a:rPr lang="en-US" dirty="0">
                <a:solidFill>
                  <a:schemeClr val="bg1"/>
                </a:solidFill>
                <a:latin typeface="Udemy Sans"/>
              </a:rPr>
              <a:t> our local host machine</a:t>
            </a:r>
            <a:endParaRPr lang="en-US" b="0" i="0" dirty="0">
              <a:solidFill>
                <a:schemeClr val="bg1"/>
              </a:solidFill>
              <a:effectLst/>
              <a:latin typeface="Udemy Sans"/>
            </a:endParaRPr>
          </a:p>
        </p:txBody>
      </p:sp>
      <p:cxnSp>
        <p:nvCxnSpPr>
          <p:cNvPr id="42" name="Connettore 2 41">
            <a:extLst>
              <a:ext uri="{FF2B5EF4-FFF2-40B4-BE49-F238E27FC236}">
                <a16:creationId xmlns:a16="http://schemas.microsoft.com/office/drawing/2014/main" id="{E9D47427-51D1-3DE6-F013-AABDF7BE72BF}"/>
              </a:ext>
            </a:extLst>
          </p:cNvPr>
          <p:cNvCxnSpPr/>
          <p:nvPr/>
        </p:nvCxnSpPr>
        <p:spPr>
          <a:xfrm flipH="1" flipV="1">
            <a:off x="1718686" y="1567568"/>
            <a:ext cx="1459074" cy="4363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Immagine 46">
            <a:extLst>
              <a:ext uri="{FF2B5EF4-FFF2-40B4-BE49-F238E27FC236}">
                <a16:creationId xmlns:a16="http://schemas.microsoft.com/office/drawing/2014/main" id="{63E003A4-6327-F901-9D57-1FBF0C7F453E}"/>
              </a:ext>
            </a:extLst>
          </p:cNvPr>
          <p:cNvPicPr>
            <a:picLocks noChangeAspect="1"/>
          </p:cNvPicPr>
          <p:nvPr/>
        </p:nvPicPr>
        <p:blipFill>
          <a:blip r:embed="rId12"/>
          <a:stretch>
            <a:fillRect/>
          </a:stretch>
        </p:blipFill>
        <p:spPr>
          <a:xfrm>
            <a:off x="323528" y="962593"/>
            <a:ext cx="8646916" cy="5626327"/>
          </a:xfrm>
          <a:prstGeom prst="rect">
            <a:avLst/>
          </a:prstGeom>
        </p:spPr>
      </p:pic>
      <p:sp>
        <p:nvSpPr>
          <p:cNvPr id="48" name="Ovale 47">
            <a:extLst>
              <a:ext uri="{FF2B5EF4-FFF2-40B4-BE49-F238E27FC236}">
                <a16:creationId xmlns:a16="http://schemas.microsoft.com/office/drawing/2014/main" id="{570C0807-32C8-59DA-08EF-B10C6952528E}"/>
              </a:ext>
            </a:extLst>
          </p:cNvPr>
          <p:cNvSpPr/>
          <p:nvPr/>
        </p:nvSpPr>
        <p:spPr>
          <a:xfrm>
            <a:off x="498013" y="1281004"/>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494DB1EA-322D-DB14-6364-37D1F5F8644F}"/>
              </a:ext>
            </a:extLst>
          </p:cNvPr>
          <p:cNvSpPr/>
          <p:nvPr/>
        </p:nvSpPr>
        <p:spPr>
          <a:xfrm>
            <a:off x="5776090" y="4594297"/>
            <a:ext cx="2477284"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1" name="Immagine 50">
            <a:extLst>
              <a:ext uri="{FF2B5EF4-FFF2-40B4-BE49-F238E27FC236}">
                <a16:creationId xmlns:a16="http://schemas.microsoft.com/office/drawing/2014/main" id="{94469172-A437-5872-058C-F3C9148B8538}"/>
              </a:ext>
            </a:extLst>
          </p:cNvPr>
          <p:cNvPicPr>
            <a:picLocks noChangeAspect="1"/>
          </p:cNvPicPr>
          <p:nvPr/>
        </p:nvPicPr>
        <p:blipFill>
          <a:blip r:embed="rId13"/>
          <a:stretch>
            <a:fillRect/>
          </a:stretch>
        </p:blipFill>
        <p:spPr>
          <a:xfrm>
            <a:off x="317584" y="962592"/>
            <a:ext cx="8641912" cy="5374695"/>
          </a:xfrm>
          <a:prstGeom prst="rect">
            <a:avLst/>
          </a:prstGeom>
        </p:spPr>
      </p:pic>
      <p:sp>
        <p:nvSpPr>
          <p:cNvPr id="52" name="Ovale 51">
            <a:extLst>
              <a:ext uri="{FF2B5EF4-FFF2-40B4-BE49-F238E27FC236}">
                <a16:creationId xmlns:a16="http://schemas.microsoft.com/office/drawing/2014/main" id="{2BF16E51-8AE6-BFF1-820C-AC31BA589380}"/>
              </a:ext>
            </a:extLst>
          </p:cNvPr>
          <p:cNvSpPr/>
          <p:nvPr/>
        </p:nvSpPr>
        <p:spPr>
          <a:xfrm>
            <a:off x="1626453" y="4903398"/>
            <a:ext cx="1080120" cy="2999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2BE1A566-38DB-40CF-2BCB-65C2962C30B6}"/>
              </a:ext>
            </a:extLst>
          </p:cNvPr>
          <p:cNvSpPr/>
          <p:nvPr/>
        </p:nvSpPr>
        <p:spPr>
          <a:xfrm>
            <a:off x="556771" y="1707553"/>
            <a:ext cx="1080120" cy="2999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CasellaDiTesto 54">
            <a:extLst>
              <a:ext uri="{FF2B5EF4-FFF2-40B4-BE49-F238E27FC236}">
                <a16:creationId xmlns:a16="http://schemas.microsoft.com/office/drawing/2014/main" id="{498CE35B-D1A3-A625-9300-CC89FD25FF80}"/>
              </a:ext>
            </a:extLst>
          </p:cNvPr>
          <p:cNvSpPr txBox="1"/>
          <p:nvPr/>
        </p:nvSpPr>
        <p:spPr>
          <a:xfrm>
            <a:off x="2440272" y="612843"/>
            <a:ext cx="4572000" cy="5909310"/>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Now this command can be useful for a couple of things.</a:t>
            </a:r>
          </a:p>
          <a:p>
            <a:pPr algn="l"/>
            <a:r>
              <a:rPr lang="en-US" b="0" i="0" dirty="0">
                <a:solidFill>
                  <a:schemeClr val="bg1"/>
                </a:solidFill>
                <a:effectLst/>
                <a:latin typeface="Udemy Sans"/>
              </a:rPr>
              <a:t>It of course would allow you to add something to a container without restarting the container and rebuilding the image.</a:t>
            </a:r>
          </a:p>
          <a:p>
            <a:pPr algn="l"/>
            <a:endParaRPr lang="en-US" dirty="0">
              <a:solidFill>
                <a:schemeClr val="bg1"/>
              </a:solidFill>
              <a:latin typeface="Udemy Sans"/>
            </a:endParaRPr>
          </a:p>
          <a:p>
            <a:pPr algn="l"/>
            <a:r>
              <a:rPr lang="en-US" b="0" i="0" dirty="0">
                <a:solidFill>
                  <a:schemeClr val="bg1"/>
                </a:solidFill>
                <a:effectLst/>
                <a:latin typeface="Udemy Sans"/>
              </a:rPr>
              <a:t>Let's say our source code changed.</a:t>
            </a:r>
          </a:p>
          <a:p>
            <a:pPr algn="l"/>
            <a:r>
              <a:rPr lang="en-US" b="0" i="0" dirty="0">
                <a:solidFill>
                  <a:schemeClr val="bg1"/>
                </a:solidFill>
                <a:effectLst/>
                <a:latin typeface="Udemy Sans"/>
              </a:rPr>
              <a:t>Normally we need to rebuild the image because of that and restart the container.</a:t>
            </a:r>
          </a:p>
          <a:p>
            <a:pPr algn="l"/>
            <a:r>
              <a:rPr lang="en-US" b="0" i="0" dirty="0">
                <a:solidFill>
                  <a:schemeClr val="bg1"/>
                </a:solidFill>
                <a:effectLst/>
                <a:latin typeface="Udemy Sans"/>
              </a:rPr>
              <a:t>We could of course also just copy the changed code into the container.</a:t>
            </a:r>
          </a:p>
          <a:p>
            <a:pPr algn="l"/>
            <a:r>
              <a:rPr lang="en-US" b="0" i="0" dirty="0">
                <a:solidFill>
                  <a:schemeClr val="bg1"/>
                </a:solidFill>
                <a:effectLst/>
                <a:latin typeface="Udemy Sans"/>
              </a:rPr>
              <a:t>Typically that is not what you do though</a:t>
            </a:r>
          </a:p>
          <a:p>
            <a:pPr algn="l"/>
            <a:r>
              <a:rPr lang="en-US" b="0" i="0" dirty="0">
                <a:solidFill>
                  <a:schemeClr val="bg1"/>
                </a:solidFill>
                <a:effectLst/>
                <a:latin typeface="Udemy Sans"/>
              </a:rPr>
              <a:t>because it's pretty error prone.</a:t>
            </a:r>
          </a:p>
          <a:p>
            <a:pPr algn="l"/>
            <a:endParaRPr lang="en-US" b="0" i="0" dirty="0">
              <a:solidFill>
                <a:schemeClr val="bg1"/>
              </a:solidFill>
              <a:effectLst/>
              <a:latin typeface="Udemy Sans"/>
            </a:endParaRPr>
          </a:p>
          <a:p>
            <a:pPr algn="l"/>
            <a:r>
              <a:rPr lang="en-US" b="0" i="0" u="sng" dirty="0">
                <a:solidFill>
                  <a:schemeClr val="bg1"/>
                </a:solidFill>
                <a:effectLst/>
                <a:latin typeface="Udemy Sans"/>
              </a:rPr>
              <a:t>It's also not really possible to replace files</a:t>
            </a:r>
          </a:p>
          <a:p>
            <a:pPr algn="l"/>
            <a:r>
              <a:rPr lang="en-US" b="0" i="0" dirty="0">
                <a:solidFill>
                  <a:schemeClr val="bg1"/>
                </a:solidFill>
                <a:effectLst/>
                <a:latin typeface="Udemy Sans"/>
              </a:rPr>
              <a:t>which are currently executed like the server JS file. So copying a file into a container</a:t>
            </a:r>
          </a:p>
          <a:p>
            <a:pPr algn="l"/>
            <a:r>
              <a:rPr lang="en-US" b="0" i="0" dirty="0">
                <a:solidFill>
                  <a:schemeClr val="bg1"/>
                </a:solidFill>
                <a:effectLst/>
                <a:latin typeface="Udemy Sans"/>
              </a:rPr>
              <a:t>is not a good solution for that</a:t>
            </a:r>
          </a:p>
          <a:p>
            <a:pPr algn="ctr"/>
            <a:r>
              <a:rPr lang="en-US" b="0" i="0" u="sng" dirty="0">
                <a:solidFill>
                  <a:schemeClr val="bg1"/>
                </a:solidFill>
                <a:effectLst>
                  <a:outerShdw blurRad="38100" dist="38100" dir="2700000" algn="tl">
                    <a:srgbClr val="000000">
                      <a:alpha val="43137"/>
                    </a:srgbClr>
                  </a:outerShdw>
                </a:effectLst>
                <a:latin typeface="Udemy Sans"/>
              </a:rPr>
              <a:t>We will instead learn about a better way</a:t>
            </a:r>
          </a:p>
          <a:p>
            <a:pPr algn="ctr"/>
            <a:r>
              <a:rPr lang="en-US" b="0" i="0" u="sng" dirty="0">
                <a:solidFill>
                  <a:schemeClr val="bg1"/>
                </a:solidFill>
                <a:effectLst>
                  <a:outerShdw blurRad="38100" dist="38100" dir="2700000" algn="tl">
                    <a:srgbClr val="000000">
                      <a:alpha val="43137"/>
                    </a:srgbClr>
                  </a:outerShdw>
                </a:effectLst>
                <a:latin typeface="Udemy Sans"/>
              </a:rPr>
              <a:t>of updating code in a container</a:t>
            </a:r>
          </a:p>
          <a:p>
            <a:pPr algn="ctr"/>
            <a:r>
              <a:rPr lang="en-US" b="0" i="0" u="sng" dirty="0">
                <a:solidFill>
                  <a:schemeClr val="bg1"/>
                </a:solidFill>
                <a:effectLst>
                  <a:outerShdw blurRad="38100" dist="38100" dir="2700000" algn="tl">
                    <a:srgbClr val="000000">
                      <a:alpha val="43137"/>
                    </a:srgbClr>
                  </a:outerShdw>
                </a:effectLst>
                <a:latin typeface="Udemy Sans"/>
              </a:rPr>
              <a:t>without rebuilding the image later</a:t>
            </a:r>
          </a:p>
        </p:txBody>
      </p:sp>
      <p:sp>
        <p:nvSpPr>
          <p:cNvPr id="57" name="CasellaDiTesto 56">
            <a:extLst>
              <a:ext uri="{FF2B5EF4-FFF2-40B4-BE49-F238E27FC236}">
                <a16:creationId xmlns:a16="http://schemas.microsoft.com/office/drawing/2014/main" id="{B4A32ACD-C892-0080-C4E0-F0A3140A6727}"/>
              </a:ext>
            </a:extLst>
          </p:cNvPr>
          <p:cNvSpPr txBox="1"/>
          <p:nvPr/>
        </p:nvSpPr>
        <p:spPr>
          <a:xfrm>
            <a:off x="2286000" y="2136339"/>
            <a:ext cx="4572000" cy="2308324"/>
          </a:xfrm>
          <a:prstGeom prst="rect">
            <a:avLst/>
          </a:prstGeom>
          <a:solidFill>
            <a:schemeClr val="accent1"/>
          </a:solidFill>
        </p:spPr>
        <p:txBody>
          <a:bodyPr wrap="square">
            <a:spAutoFit/>
          </a:bodyPr>
          <a:lstStyle/>
          <a:p>
            <a:pPr algn="l"/>
            <a:r>
              <a:rPr lang="en-US" dirty="0">
                <a:solidFill>
                  <a:schemeClr val="bg1"/>
                </a:solidFill>
                <a:latin typeface="Udemy Sans"/>
              </a:rPr>
              <a:t>C</a:t>
            </a:r>
            <a:r>
              <a:rPr lang="en-US" b="0" i="0" dirty="0">
                <a:solidFill>
                  <a:schemeClr val="bg1"/>
                </a:solidFill>
                <a:effectLst/>
                <a:latin typeface="Udemy Sans"/>
              </a:rPr>
              <a:t>opying something out of a container</a:t>
            </a:r>
          </a:p>
          <a:p>
            <a:pPr algn="l"/>
            <a:r>
              <a:rPr lang="en-US" b="0" i="0" dirty="0">
                <a:solidFill>
                  <a:schemeClr val="bg1"/>
                </a:solidFill>
                <a:effectLst/>
                <a:latin typeface="Udemy Sans"/>
              </a:rPr>
              <a:t>can also be quite interesting because if your container, for example,</a:t>
            </a:r>
          </a:p>
          <a:p>
            <a:pPr algn="ctr"/>
            <a:r>
              <a:rPr lang="en-US" b="0" i="0" u="sng" dirty="0">
                <a:solidFill>
                  <a:schemeClr val="bg1"/>
                </a:solidFill>
                <a:effectLst/>
                <a:latin typeface="Udemy Sans"/>
              </a:rPr>
              <a:t>would generate a bunch of log files,</a:t>
            </a:r>
          </a:p>
          <a:p>
            <a:pPr algn="l"/>
            <a:r>
              <a:rPr lang="en-US" b="0" i="0" dirty="0">
                <a:solidFill>
                  <a:schemeClr val="bg1"/>
                </a:solidFill>
                <a:effectLst/>
                <a:latin typeface="Udemy Sans"/>
              </a:rPr>
              <a:t>you could use the Docker CP command to copy these log files out of your container onto your local host machine so that you can reach them there</a:t>
            </a:r>
          </a:p>
        </p:txBody>
      </p:sp>
    </p:spTree>
    <p:extLst>
      <p:ext uri="{BB962C8B-B14F-4D97-AF65-F5344CB8AC3E}">
        <p14:creationId xmlns:p14="http://schemas.microsoft.com/office/powerpoint/2010/main" val="258347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3"/>
                                        </p:tgtEl>
                                      </p:cBhvr>
                                    </p:animEffect>
                                    <p:set>
                                      <p:cBhvr>
                                        <p:cTn id="67" dur="1" fill="hold">
                                          <p:stCondLst>
                                            <p:cond delay="499"/>
                                          </p:stCondLst>
                                        </p:cTn>
                                        <p:tgtEl>
                                          <p:spTgt spid="3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32"/>
                                        </p:tgtEl>
                                      </p:cBhvr>
                                    </p:animEffect>
                                    <p:set>
                                      <p:cBhvr>
                                        <p:cTn id="72" dur="1" fill="hold">
                                          <p:stCondLst>
                                            <p:cond delay="499"/>
                                          </p:stCondLst>
                                        </p:cTn>
                                        <p:tgtEl>
                                          <p:spTgt spid="3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500"/>
                                        <p:tgtEl>
                                          <p:spTgt spid="4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fade">
                                      <p:cBhvr>
                                        <p:cTn id="122" dur="500"/>
                                        <p:tgtEl>
                                          <p:spTgt spid="5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3"/>
                                        </p:tgtEl>
                                        <p:attrNameLst>
                                          <p:attrName>style.visibility</p:attrName>
                                        </p:attrNameLst>
                                      </p:cBhvr>
                                      <p:to>
                                        <p:strVal val="visible"/>
                                      </p:to>
                                    </p:set>
                                    <p:animEffect transition="in" filter="fade">
                                      <p:cBhvr>
                                        <p:cTn id="132" dur="500"/>
                                        <p:tgtEl>
                                          <p:spTgt spid="5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5"/>
                                        </p:tgtEl>
                                        <p:attrNameLst>
                                          <p:attrName>style.visibility</p:attrName>
                                        </p:attrNameLst>
                                      </p:cBhvr>
                                      <p:to>
                                        <p:strVal val="visible"/>
                                      </p:to>
                                    </p:set>
                                    <p:animEffect transition="in" filter="fade">
                                      <p:cBhvr>
                                        <p:cTn id="137" dur="500"/>
                                        <p:tgtEl>
                                          <p:spTgt spid="5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grpId="1" nodeType="clickEffect">
                                  <p:stCondLst>
                                    <p:cond delay="0"/>
                                  </p:stCondLst>
                                  <p:childTnLst>
                                    <p:animEffect transition="out" filter="fade">
                                      <p:cBhvr>
                                        <p:cTn id="141" dur="500"/>
                                        <p:tgtEl>
                                          <p:spTgt spid="55"/>
                                        </p:tgtEl>
                                      </p:cBhvr>
                                    </p:animEffect>
                                    <p:set>
                                      <p:cBhvr>
                                        <p:cTn id="142" dur="1" fill="hold">
                                          <p:stCondLst>
                                            <p:cond delay="499"/>
                                          </p:stCondLst>
                                        </p:cTn>
                                        <p:tgtEl>
                                          <p:spTgt spid="55"/>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7"/>
                                        </p:tgtEl>
                                        <p:attrNameLst>
                                          <p:attrName>style.visibility</p:attrName>
                                        </p:attrNameLst>
                                      </p:cBhvr>
                                      <p:to>
                                        <p:strVal val="visible"/>
                                      </p:to>
                                    </p:set>
                                    <p:animEffect transition="in" filter="fade">
                                      <p:cBhvr>
                                        <p:cTn id="14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4" grpId="0" animBg="1"/>
      <p:bldP spid="17" grpId="0" animBg="1"/>
      <p:bldP spid="19" grpId="0" animBg="1"/>
      <p:bldP spid="19" grpId="1" animBg="1"/>
      <p:bldP spid="33" grpId="0" animBg="1"/>
      <p:bldP spid="33" grpId="1" animBg="1"/>
      <p:bldP spid="36" grpId="0" animBg="1"/>
      <p:bldP spid="37" grpId="0" animBg="1"/>
      <p:bldP spid="38" grpId="0" animBg="1"/>
      <p:bldP spid="40" grpId="0" animBg="1"/>
      <p:bldP spid="48" grpId="0" animBg="1"/>
      <p:bldP spid="49" grpId="0" animBg="1"/>
      <p:bldP spid="52" grpId="0" animBg="1"/>
      <p:bldP spid="53" grpId="0" animBg="1"/>
      <p:bldP spid="55" grpId="0" animBg="1"/>
      <p:bldP spid="55" grpId="1"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197358579"/>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EAC0D8E1-5766-BDBF-A62F-960CB76127F3}"/>
              </a:ext>
            </a:extLst>
          </p:cNvPr>
          <p:cNvSpPr txBox="1"/>
          <p:nvPr/>
        </p:nvSpPr>
        <p:spPr>
          <a:xfrm>
            <a:off x="2627784" y="1124744"/>
            <a:ext cx="4716624" cy="923330"/>
          </a:xfrm>
          <a:prstGeom prst="rect">
            <a:avLst/>
          </a:prstGeom>
          <a:solidFill>
            <a:schemeClr val="accent1"/>
          </a:solidFill>
        </p:spPr>
        <p:txBody>
          <a:bodyPr wrap="square">
            <a:spAutoFit/>
          </a:bodyPr>
          <a:lstStyle/>
          <a:p>
            <a:pPr algn="l"/>
            <a:r>
              <a:rPr lang="en-US" dirty="0">
                <a:solidFill>
                  <a:schemeClr val="bg1"/>
                </a:solidFill>
                <a:latin typeface="Udemy Sans"/>
              </a:rPr>
              <a:t>Please stop this container….</a:t>
            </a:r>
          </a:p>
          <a:p>
            <a:pPr algn="l"/>
            <a:r>
              <a:rPr lang="en-US" b="0" i="0" dirty="0">
                <a:solidFill>
                  <a:schemeClr val="bg1"/>
                </a:solidFill>
                <a:effectLst/>
                <a:latin typeface="Udemy Sans"/>
              </a:rPr>
              <a:t>Docker </a:t>
            </a:r>
            <a:r>
              <a:rPr lang="en-US" b="0" i="0" dirty="0" err="1">
                <a:solidFill>
                  <a:schemeClr val="bg1"/>
                </a:solidFill>
                <a:effectLst/>
                <a:latin typeface="Udemy Sans"/>
              </a:rPr>
              <a:t>ps</a:t>
            </a:r>
            <a:endParaRPr lang="en-US" b="0" i="0" dirty="0">
              <a:solidFill>
                <a:schemeClr val="bg1"/>
              </a:solidFill>
              <a:effectLst/>
              <a:latin typeface="Udemy Sans"/>
            </a:endParaRPr>
          </a:p>
          <a:p>
            <a:pPr algn="l"/>
            <a:r>
              <a:rPr lang="en-US" dirty="0">
                <a:solidFill>
                  <a:schemeClr val="bg1"/>
                </a:solidFill>
                <a:latin typeface="Udemy Sans"/>
              </a:rPr>
              <a:t>Docker stop “container name”</a:t>
            </a:r>
            <a:endParaRPr lang="en-US" b="0" i="0" dirty="0">
              <a:solidFill>
                <a:schemeClr val="bg1"/>
              </a:solidFill>
              <a:effectLst/>
              <a:latin typeface="Udemy Sans"/>
            </a:endParaRPr>
          </a:p>
        </p:txBody>
      </p:sp>
      <p:pic>
        <p:nvPicPr>
          <p:cNvPr id="6" name="Immagine 5">
            <a:extLst>
              <a:ext uri="{FF2B5EF4-FFF2-40B4-BE49-F238E27FC236}">
                <a16:creationId xmlns:a16="http://schemas.microsoft.com/office/drawing/2014/main" id="{CABB1096-EEF4-D5AD-9FA5-0A55BD0F0AD8}"/>
              </a:ext>
            </a:extLst>
          </p:cNvPr>
          <p:cNvPicPr>
            <a:picLocks noChangeAspect="1"/>
          </p:cNvPicPr>
          <p:nvPr/>
        </p:nvPicPr>
        <p:blipFill>
          <a:blip r:embed="rId7"/>
          <a:stretch>
            <a:fillRect/>
          </a:stretch>
        </p:blipFill>
        <p:spPr>
          <a:xfrm>
            <a:off x="251520" y="899411"/>
            <a:ext cx="8892480" cy="5811193"/>
          </a:xfrm>
          <a:prstGeom prst="rect">
            <a:avLst/>
          </a:prstGeom>
        </p:spPr>
      </p:pic>
      <p:sp>
        <p:nvSpPr>
          <p:cNvPr id="9" name="Ovale 8">
            <a:extLst>
              <a:ext uri="{FF2B5EF4-FFF2-40B4-BE49-F238E27FC236}">
                <a16:creationId xmlns:a16="http://schemas.microsoft.com/office/drawing/2014/main" id="{A166B78E-153B-482A-D591-12208B30E907}"/>
              </a:ext>
            </a:extLst>
          </p:cNvPr>
          <p:cNvSpPr/>
          <p:nvPr/>
        </p:nvSpPr>
        <p:spPr>
          <a:xfrm>
            <a:off x="6444208" y="4365104"/>
            <a:ext cx="1080120" cy="215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419F7FC4-A221-104D-78EE-77E3D0A135FA}"/>
              </a:ext>
            </a:extLst>
          </p:cNvPr>
          <p:cNvSpPr/>
          <p:nvPr/>
        </p:nvSpPr>
        <p:spPr>
          <a:xfrm>
            <a:off x="1628770" y="4583980"/>
            <a:ext cx="1080120" cy="215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99CEAB61-655E-1701-DAF5-27ED1E5DD1A3}"/>
              </a:ext>
            </a:extLst>
          </p:cNvPr>
          <p:cNvSpPr/>
          <p:nvPr/>
        </p:nvSpPr>
        <p:spPr>
          <a:xfrm>
            <a:off x="6588224" y="4689684"/>
            <a:ext cx="1584176" cy="215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68B15EA9-5F04-7115-BAC5-9A6DCFC033B3}"/>
              </a:ext>
            </a:extLst>
          </p:cNvPr>
          <p:cNvPicPr>
            <a:picLocks noChangeAspect="1"/>
          </p:cNvPicPr>
          <p:nvPr/>
        </p:nvPicPr>
        <p:blipFill>
          <a:blip r:embed="rId8"/>
          <a:stretch>
            <a:fillRect/>
          </a:stretch>
        </p:blipFill>
        <p:spPr>
          <a:xfrm>
            <a:off x="6221566" y="4966273"/>
            <a:ext cx="2952328" cy="140587"/>
          </a:xfrm>
          <a:prstGeom prst="rect">
            <a:avLst/>
          </a:prstGeom>
        </p:spPr>
      </p:pic>
      <p:sp>
        <p:nvSpPr>
          <p:cNvPr id="23" name="Ovale 22">
            <a:extLst>
              <a:ext uri="{FF2B5EF4-FFF2-40B4-BE49-F238E27FC236}">
                <a16:creationId xmlns:a16="http://schemas.microsoft.com/office/drawing/2014/main" id="{5F0B67C2-34A5-0C8A-958B-F42816D098C0}"/>
              </a:ext>
            </a:extLst>
          </p:cNvPr>
          <p:cNvSpPr/>
          <p:nvPr/>
        </p:nvSpPr>
        <p:spPr>
          <a:xfrm>
            <a:off x="6123898" y="4904706"/>
            <a:ext cx="3200629" cy="238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695A51C5-8D1D-99C8-78FC-A8A371E8AF47}"/>
              </a:ext>
            </a:extLst>
          </p:cNvPr>
          <p:cNvSpPr/>
          <p:nvPr/>
        </p:nvSpPr>
        <p:spPr>
          <a:xfrm>
            <a:off x="8200087" y="4939048"/>
            <a:ext cx="1080120" cy="215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5998CC42-371F-1B43-24E1-C9A00D9FCEB2}"/>
              </a:ext>
            </a:extLst>
          </p:cNvPr>
          <p:cNvSpPr/>
          <p:nvPr/>
        </p:nvSpPr>
        <p:spPr>
          <a:xfrm>
            <a:off x="2339752" y="4568240"/>
            <a:ext cx="1080120" cy="215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a:extLst>
              <a:ext uri="{FF2B5EF4-FFF2-40B4-BE49-F238E27FC236}">
                <a16:creationId xmlns:a16="http://schemas.microsoft.com/office/drawing/2014/main" id="{BB60B14E-AA36-6B74-2192-005653644F55}"/>
              </a:ext>
            </a:extLst>
          </p:cNvPr>
          <p:cNvPicPr>
            <a:picLocks noChangeAspect="1"/>
          </p:cNvPicPr>
          <p:nvPr/>
        </p:nvPicPr>
        <p:blipFill>
          <a:blip r:embed="rId9"/>
          <a:stretch>
            <a:fillRect/>
          </a:stretch>
        </p:blipFill>
        <p:spPr>
          <a:xfrm>
            <a:off x="1746418" y="5134085"/>
            <a:ext cx="6354177" cy="500098"/>
          </a:xfrm>
          <a:prstGeom prst="rect">
            <a:avLst/>
          </a:prstGeom>
        </p:spPr>
      </p:pic>
      <p:sp>
        <p:nvSpPr>
          <p:cNvPr id="28" name="Ovale 27">
            <a:extLst>
              <a:ext uri="{FF2B5EF4-FFF2-40B4-BE49-F238E27FC236}">
                <a16:creationId xmlns:a16="http://schemas.microsoft.com/office/drawing/2014/main" id="{4FB0EE3B-E84F-DEC9-6BFB-DE42C6E9783B}"/>
              </a:ext>
            </a:extLst>
          </p:cNvPr>
          <p:cNvSpPr/>
          <p:nvPr/>
        </p:nvSpPr>
        <p:spPr>
          <a:xfrm>
            <a:off x="6694297" y="5065975"/>
            <a:ext cx="1080120" cy="215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8DE412F1-1CCD-2C1D-FE70-6C645A33809F}"/>
              </a:ext>
            </a:extLst>
          </p:cNvPr>
          <p:cNvSpPr/>
          <p:nvPr/>
        </p:nvSpPr>
        <p:spPr>
          <a:xfrm>
            <a:off x="7234357" y="5350079"/>
            <a:ext cx="1080120" cy="215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 name="Immagine 30">
            <a:extLst>
              <a:ext uri="{FF2B5EF4-FFF2-40B4-BE49-F238E27FC236}">
                <a16:creationId xmlns:a16="http://schemas.microsoft.com/office/drawing/2014/main" id="{ACAE359D-C099-B05C-8038-68AF877A1E48}"/>
              </a:ext>
            </a:extLst>
          </p:cNvPr>
          <p:cNvPicPr>
            <a:picLocks noChangeAspect="1"/>
          </p:cNvPicPr>
          <p:nvPr/>
        </p:nvPicPr>
        <p:blipFill>
          <a:blip r:embed="rId10"/>
          <a:stretch>
            <a:fillRect/>
          </a:stretch>
        </p:blipFill>
        <p:spPr>
          <a:xfrm>
            <a:off x="1674206" y="4207814"/>
            <a:ext cx="7462653" cy="2502789"/>
          </a:xfrm>
          <a:prstGeom prst="rect">
            <a:avLst/>
          </a:prstGeom>
        </p:spPr>
      </p:pic>
      <p:sp>
        <p:nvSpPr>
          <p:cNvPr id="34" name="Ovale 33">
            <a:extLst>
              <a:ext uri="{FF2B5EF4-FFF2-40B4-BE49-F238E27FC236}">
                <a16:creationId xmlns:a16="http://schemas.microsoft.com/office/drawing/2014/main" id="{93ADDFBA-DD14-39C5-BC79-D88111CEC34D}"/>
              </a:ext>
            </a:extLst>
          </p:cNvPr>
          <p:cNvSpPr/>
          <p:nvPr/>
        </p:nvSpPr>
        <p:spPr>
          <a:xfrm>
            <a:off x="6617610" y="4336498"/>
            <a:ext cx="1371044" cy="4006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5C64B7F2-8424-8C2B-055A-F645AD0EC04A}"/>
              </a:ext>
            </a:extLst>
          </p:cNvPr>
          <p:cNvSpPr txBox="1"/>
          <p:nvPr/>
        </p:nvSpPr>
        <p:spPr>
          <a:xfrm>
            <a:off x="2875755" y="5325609"/>
            <a:ext cx="4716624" cy="369332"/>
          </a:xfrm>
          <a:prstGeom prst="rect">
            <a:avLst/>
          </a:prstGeom>
          <a:solidFill>
            <a:schemeClr val="accent1"/>
          </a:solidFill>
        </p:spPr>
        <p:txBody>
          <a:bodyPr wrap="square">
            <a:spAutoFit/>
          </a:bodyPr>
          <a:lstStyle/>
          <a:p>
            <a:pPr algn="l"/>
            <a:r>
              <a:rPr lang="en-US" dirty="0">
                <a:solidFill>
                  <a:schemeClr val="bg1"/>
                </a:solidFill>
                <a:latin typeface="Udemy Sans"/>
              </a:rPr>
              <a:t>Similar concepts exist for images…..</a:t>
            </a:r>
          </a:p>
        </p:txBody>
      </p:sp>
      <p:pic>
        <p:nvPicPr>
          <p:cNvPr id="46" name="Immagine 45">
            <a:extLst>
              <a:ext uri="{FF2B5EF4-FFF2-40B4-BE49-F238E27FC236}">
                <a16:creationId xmlns:a16="http://schemas.microsoft.com/office/drawing/2014/main" id="{AAFBE7D1-12BB-8054-EC0C-035F11EEE896}"/>
              </a:ext>
            </a:extLst>
          </p:cNvPr>
          <p:cNvPicPr>
            <a:picLocks noChangeAspect="1"/>
          </p:cNvPicPr>
          <p:nvPr/>
        </p:nvPicPr>
        <p:blipFill>
          <a:blip r:embed="rId11"/>
          <a:stretch>
            <a:fillRect/>
          </a:stretch>
        </p:blipFill>
        <p:spPr>
          <a:xfrm>
            <a:off x="644901" y="2761041"/>
            <a:ext cx="8002117" cy="2972215"/>
          </a:xfrm>
          <a:prstGeom prst="rect">
            <a:avLst/>
          </a:prstGeom>
        </p:spPr>
      </p:pic>
      <p:cxnSp>
        <p:nvCxnSpPr>
          <p:cNvPr id="54" name="Connettore 2 53">
            <a:extLst>
              <a:ext uri="{FF2B5EF4-FFF2-40B4-BE49-F238E27FC236}">
                <a16:creationId xmlns:a16="http://schemas.microsoft.com/office/drawing/2014/main" id="{5AE65ED3-4336-AB91-3886-A642D8BD4378}"/>
              </a:ext>
            </a:extLst>
          </p:cNvPr>
          <p:cNvCxnSpPr/>
          <p:nvPr/>
        </p:nvCxnSpPr>
        <p:spPr>
          <a:xfrm flipH="1" flipV="1">
            <a:off x="2627784" y="1641837"/>
            <a:ext cx="1521499" cy="107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Immagine 57">
            <a:extLst>
              <a:ext uri="{FF2B5EF4-FFF2-40B4-BE49-F238E27FC236}">
                <a16:creationId xmlns:a16="http://schemas.microsoft.com/office/drawing/2014/main" id="{B0D95541-DA28-AD33-2407-042376033FEF}"/>
              </a:ext>
            </a:extLst>
          </p:cNvPr>
          <p:cNvPicPr>
            <a:picLocks noChangeAspect="1"/>
          </p:cNvPicPr>
          <p:nvPr/>
        </p:nvPicPr>
        <p:blipFill>
          <a:blip r:embed="rId12"/>
          <a:stretch>
            <a:fillRect/>
          </a:stretch>
        </p:blipFill>
        <p:spPr>
          <a:xfrm>
            <a:off x="2055816" y="1451325"/>
            <a:ext cx="866691" cy="191910"/>
          </a:xfrm>
          <a:prstGeom prst="rect">
            <a:avLst/>
          </a:prstGeom>
        </p:spPr>
      </p:pic>
      <p:pic>
        <p:nvPicPr>
          <p:cNvPr id="60" name="Immagine 59">
            <a:extLst>
              <a:ext uri="{FF2B5EF4-FFF2-40B4-BE49-F238E27FC236}">
                <a16:creationId xmlns:a16="http://schemas.microsoft.com/office/drawing/2014/main" id="{338237B5-8FAB-955B-331A-7BFB0148BD50}"/>
              </a:ext>
            </a:extLst>
          </p:cNvPr>
          <p:cNvPicPr>
            <a:picLocks noChangeAspect="1"/>
          </p:cNvPicPr>
          <p:nvPr/>
        </p:nvPicPr>
        <p:blipFill>
          <a:blip r:embed="rId13"/>
          <a:stretch>
            <a:fillRect/>
          </a:stretch>
        </p:blipFill>
        <p:spPr>
          <a:xfrm>
            <a:off x="1215769" y="1124743"/>
            <a:ext cx="7098708" cy="4774111"/>
          </a:xfrm>
          <a:prstGeom prst="rect">
            <a:avLst/>
          </a:prstGeom>
        </p:spPr>
      </p:pic>
      <p:pic>
        <p:nvPicPr>
          <p:cNvPr id="62" name="Immagine 61">
            <a:extLst>
              <a:ext uri="{FF2B5EF4-FFF2-40B4-BE49-F238E27FC236}">
                <a16:creationId xmlns:a16="http://schemas.microsoft.com/office/drawing/2014/main" id="{E023F1BF-05FC-E0B8-08A6-55E73EB2CF16}"/>
              </a:ext>
            </a:extLst>
          </p:cNvPr>
          <p:cNvPicPr>
            <a:picLocks noChangeAspect="1"/>
          </p:cNvPicPr>
          <p:nvPr/>
        </p:nvPicPr>
        <p:blipFill>
          <a:blip r:embed="rId14"/>
          <a:stretch>
            <a:fillRect/>
          </a:stretch>
        </p:blipFill>
        <p:spPr>
          <a:xfrm>
            <a:off x="2823882" y="5613908"/>
            <a:ext cx="3467584" cy="800212"/>
          </a:xfrm>
          <a:prstGeom prst="rect">
            <a:avLst/>
          </a:prstGeom>
        </p:spPr>
      </p:pic>
      <p:pic>
        <p:nvPicPr>
          <p:cNvPr id="64" name="Immagine 63">
            <a:extLst>
              <a:ext uri="{FF2B5EF4-FFF2-40B4-BE49-F238E27FC236}">
                <a16:creationId xmlns:a16="http://schemas.microsoft.com/office/drawing/2014/main" id="{F299A2A6-016D-58E9-C207-0812FC17E78B}"/>
              </a:ext>
            </a:extLst>
          </p:cNvPr>
          <p:cNvPicPr>
            <a:picLocks noChangeAspect="1"/>
          </p:cNvPicPr>
          <p:nvPr/>
        </p:nvPicPr>
        <p:blipFill>
          <a:blip r:embed="rId15"/>
          <a:stretch>
            <a:fillRect/>
          </a:stretch>
        </p:blipFill>
        <p:spPr>
          <a:xfrm>
            <a:off x="221626" y="865657"/>
            <a:ext cx="8640960" cy="3146835"/>
          </a:xfrm>
          <a:prstGeom prst="rect">
            <a:avLst/>
          </a:prstGeom>
        </p:spPr>
      </p:pic>
      <p:sp>
        <p:nvSpPr>
          <p:cNvPr id="65" name="Ovale 64">
            <a:extLst>
              <a:ext uri="{FF2B5EF4-FFF2-40B4-BE49-F238E27FC236}">
                <a16:creationId xmlns:a16="http://schemas.microsoft.com/office/drawing/2014/main" id="{E8D0DED0-D478-F11B-356A-F00495D9E31B}"/>
              </a:ext>
            </a:extLst>
          </p:cNvPr>
          <p:cNvSpPr/>
          <p:nvPr/>
        </p:nvSpPr>
        <p:spPr>
          <a:xfrm>
            <a:off x="6617610" y="9339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F95FEC6B-CDF5-790F-7EC0-5FBB00C99090}"/>
              </a:ext>
            </a:extLst>
          </p:cNvPr>
          <p:cNvSpPr/>
          <p:nvPr/>
        </p:nvSpPr>
        <p:spPr>
          <a:xfrm>
            <a:off x="6594930" y="2102699"/>
            <a:ext cx="2327443"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8" name="Immagine 67">
            <a:extLst>
              <a:ext uri="{FF2B5EF4-FFF2-40B4-BE49-F238E27FC236}">
                <a16:creationId xmlns:a16="http://schemas.microsoft.com/office/drawing/2014/main" id="{C8F35881-CD88-18BF-DE5F-6CB048456819}"/>
              </a:ext>
            </a:extLst>
          </p:cNvPr>
          <p:cNvPicPr>
            <a:picLocks noChangeAspect="1"/>
          </p:cNvPicPr>
          <p:nvPr/>
        </p:nvPicPr>
        <p:blipFill>
          <a:blip r:embed="rId16"/>
          <a:stretch>
            <a:fillRect/>
          </a:stretch>
        </p:blipFill>
        <p:spPr>
          <a:xfrm>
            <a:off x="305957" y="2676671"/>
            <a:ext cx="8830902" cy="2802483"/>
          </a:xfrm>
          <a:prstGeom prst="rect">
            <a:avLst/>
          </a:prstGeom>
        </p:spPr>
      </p:pic>
      <p:sp>
        <p:nvSpPr>
          <p:cNvPr id="69" name="Ovale 68">
            <a:extLst>
              <a:ext uri="{FF2B5EF4-FFF2-40B4-BE49-F238E27FC236}">
                <a16:creationId xmlns:a16="http://schemas.microsoft.com/office/drawing/2014/main" id="{864E65A5-9752-CC4E-C021-68137F9E24F4}"/>
              </a:ext>
            </a:extLst>
          </p:cNvPr>
          <p:cNvSpPr/>
          <p:nvPr/>
        </p:nvSpPr>
        <p:spPr>
          <a:xfrm>
            <a:off x="2569839" y="5051616"/>
            <a:ext cx="1080120" cy="3630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1" name="Immagine 70">
            <a:extLst>
              <a:ext uri="{FF2B5EF4-FFF2-40B4-BE49-F238E27FC236}">
                <a16:creationId xmlns:a16="http://schemas.microsoft.com/office/drawing/2014/main" id="{32A8E44C-E2B7-7A87-FC68-97A8E9DBFFD5}"/>
              </a:ext>
            </a:extLst>
          </p:cNvPr>
          <p:cNvPicPr>
            <a:picLocks noChangeAspect="1"/>
          </p:cNvPicPr>
          <p:nvPr/>
        </p:nvPicPr>
        <p:blipFill>
          <a:blip r:embed="rId17"/>
          <a:stretch>
            <a:fillRect/>
          </a:stretch>
        </p:blipFill>
        <p:spPr>
          <a:xfrm>
            <a:off x="276063" y="5472101"/>
            <a:ext cx="8027819" cy="1309674"/>
          </a:xfrm>
          <a:prstGeom prst="rect">
            <a:avLst/>
          </a:prstGeom>
        </p:spPr>
      </p:pic>
      <p:sp>
        <p:nvSpPr>
          <p:cNvPr id="72" name="Ovale 71">
            <a:extLst>
              <a:ext uri="{FF2B5EF4-FFF2-40B4-BE49-F238E27FC236}">
                <a16:creationId xmlns:a16="http://schemas.microsoft.com/office/drawing/2014/main" id="{0F443E0C-3245-E6D0-14AF-8B94029F0452}"/>
              </a:ext>
            </a:extLst>
          </p:cNvPr>
          <p:cNvSpPr/>
          <p:nvPr/>
        </p:nvSpPr>
        <p:spPr>
          <a:xfrm>
            <a:off x="7227333" y="5119619"/>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2433D8E9-7884-A4CB-4180-6E8DBA4DD755}"/>
              </a:ext>
            </a:extLst>
          </p:cNvPr>
          <p:cNvSpPr/>
          <p:nvPr/>
        </p:nvSpPr>
        <p:spPr>
          <a:xfrm>
            <a:off x="62044" y="5723670"/>
            <a:ext cx="1836728" cy="2972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CasellaDiTesto 73">
            <a:extLst>
              <a:ext uri="{FF2B5EF4-FFF2-40B4-BE49-F238E27FC236}">
                <a16:creationId xmlns:a16="http://schemas.microsoft.com/office/drawing/2014/main" id="{912BC249-F339-2422-4454-9CFE7247CAB9}"/>
              </a:ext>
            </a:extLst>
          </p:cNvPr>
          <p:cNvSpPr txBox="1"/>
          <p:nvPr/>
        </p:nvSpPr>
        <p:spPr>
          <a:xfrm>
            <a:off x="1405812" y="2924840"/>
            <a:ext cx="4716624" cy="1015663"/>
          </a:xfrm>
          <a:prstGeom prst="rect">
            <a:avLst/>
          </a:prstGeom>
          <a:solidFill>
            <a:schemeClr val="accent1"/>
          </a:solidFill>
        </p:spPr>
        <p:txBody>
          <a:bodyPr wrap="square">
            <a:spAutoFit/>
          </a:bodyPr>
          <a:lstStyle/>
          <a:p>
            <a:pPr algn="l"/>
            <a:r>
              <a:rPr lang="en-US" dirty="0">
                <a:solidFill>
                  <a:schemeClr val="bg1"/>
                </a:solidFill>
                <a:latin typeface="Udemy Sans"/>
              </a:rPr>
              <a:t>NOTE: if you want to remove ALL images, incl tagged images, you need to run:</a:t>
            </a:r>
          </a:p>
          <a:p>
            <a:pPr algn="ctr"/>
            <a:r>
              <a:rPr lang="en-US" sz="2400" b="1" dirty="0">
                <a:solidFill>
                  <a:schemeClr val="bg1"/>
                </a:solidFill>
                <a:latin typeface="Udemy Sans"/>
              </a:rPr>
              <a:t>“docker image prune –a”</a:t>
            </a:r>
          </a:p>
        </p:txBody>
      </p:sp>
      <p:pic>
        <p:nvPicPr>
          <p:cNvPr id="76" name="Immagine 75">
            <a:extLst>
              <a:ext uri="{FF2B5EF4-FFF2-40B4-BE49-F238E27FC236}">
                <a16:creationId xmlns:a16="http://schemas.microsoft.com/office/drawing/2014/main" id="{DFCB90C8-64B4-EA3B-93D9-1217772F111E}"/>
              </a:ext>
            </a:extLst>
          </p:cNvPr>
          <p:cNvPicPr>
            <a:picLocks noChangeAspect="1"/>
          </p:cNvPicPr>
          <p:nvPr/>
        </p:nvPicPr>
        <p:blipFill>
          <a:blip r:embed="rId18"/>
          <a:stretch>
            <a:fillRect/>
          </a:stretch>
        </p:blipFill>
        <p:spPr>
          <a:xfrm>
            <a:off x="238861" y="1005693"/>
            <a:ext cx="8939274" cy="5811192"/>
          </a:xfrm>
          <a:prstGeom prst="rect">
            <a:avLst/>
          </a:prstGeom>
        </p:spPr>
      </p:pic>
      <p:sp>
        <p:nvSpPr>
          <p:cNvPr id="77" name="Ovale 76">
            <a:extLst>
              <a:ext uri="{FF2B5EF4-FFF2-40B4-BE49-F238E27FC236}">
                <a16:creationId xmlns:a16="http://schemas.microsoft.com/office/drawing/2014/main" id="{4DD44692-E73C-37EC-1EED-7A53DCA2F35C}"/>
              </a:ext>
            </a:extLst>
          </p:cNvPr>
          <p:cNvSpPr/>
          <p:nvPr/>
        </p:nvSpPr>
        <p:spPr>
          <a:xfrm>
            <a:off x="6268009" y="4483869"/>
            <a:ext cx="3012816" cy="4667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9" name="Immagine 78">
            <a:extLst>
              <a:ext uri="{FF2B5EF4-FFF2-40B4-BE49-F238E27FC236}">
                <a16:creationId xmlns:a16="http://schemas.microsoft.com/office/drawing/2014/main" id="{C960A874-3BFC-C74D-7718-8FF7ED038862}"/>
              </a:ext>
            </a:extLst>
          </p:cNvPr>
          <p:cNvPicPr>
            <a:picLocks noChangeAspect="1"/>
          </p:cNvPicPr>
          <p:nvPr/>
        </p:nvPicPr>
        <p:blipFill>
          <a:blip r:embed="rId19"/>
          <a:stretch>
            <a:fillRect/>
          </a:stretch>
        </p:blipFill>
        <p:spPr>
          <a:xfrm>
            <a:off x="1750990" y="4827303"/>
            <a:ext cx="6921730" cy="665676"/>
          </a:xfrm>
          <a:prstGeom prst="rect">
            <a:avLst/>
          </a:prstGeom>
        </p:spPr>
      </p:pic>
      <p:sp>
        <p:nvSpPr>
          <p:cNvPr id="81" name="Ovale 80">
            <a:extLst>
              <a:ext uri="{FF2B5EF4-FFF2-40B4-BE49-F238E27FC236}">
                <a16:creationId xmlns:a16="http://schemas.microsoft.com/office/drawing/2014/main" id="{26E00249-A734-AFEF-24A5-E90135BB260D}"/>
              </a:ext>
            </a:extLst>
          </p:cNvPr>
          <p:cNvSpPr/>
          <p:nvPr/>
        </p:nvSpPr>
        <p:spPr>
          <a:xfrm>
            <a:off x="7173522" y="4830804"/>
            <a:ext cx="954509" cy="2815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3" name="Immagine 82">
            <a:extLst>
              <a:ext uri="{FF2B5EF4-FFF2-40B4-BE49-F238E27FC236}">
                <a16:creationId xmlns:a16="http://schemas.microsoft.com/office/drawing/2014/main" id="{ED1D82C5-0308-F5B2-F82E-E6F9618085EA}"/>
              </a:ext>
            </a:extLst>
          </p:cNvPr>
          <p:cNvPicPr>
            <a:picLocks noChangeAspect="1"/>
          </p:cNvPicPr>
          <p:nvPr/>
        </p:nvPicPr>
        <p:blipFill>
          <a:blip r:embed="rId20"/>
          <a:stretch>
            <a:fillRect/>
          </a:stretch>
        </p:blipFill>
        <p:spPr>
          <a:xfrm>
            <a:off x="1723909" y="5493114"/>
            <a:ext cx="6824893" cy="417719"/>
          </a:xfrm>
          <a:prstGeom prst="rect">
            <a:avLst/>
          </a:prstGeom>
        </p:spPr>
      </p:pic>
      <p:sp>
        <p:nvSpPr>
          <p:cNvPr id="84" name="Ovale 83">
            <a:extLst>
              <a:ext uri="{FF2B5EF4-FFF2-40B4-BE49-F238E27FC236}">
                <a16:creationId xmlns:a16="http://schemas.microsoft.com/office/drawing/2014/main" id="{CB098E9E-591B-4A20-6250-A024F47E5B2F}"/>
              </a:ext>
            </a:extLst>
          </p:cNvPr>
          <p:cNvSpPr/>
          <p:nvPr/>
        </p:nvSpPr>
        <p:spPr>
          <a:xfrm>
            <a:off x="7204063" y="5432517"/>
            <a:ext cx="1481316" cy="2815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3132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fade">
                                      <p:cBhvr>
                                        <p:cTn id="97" dur="500"/>
                                        <p:tgtEl>
                                          <p:spTgt spid="5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500"/>
                                        <p:tgtEl>
                                          <p:spTgt spid="5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58"/>
                                        </p:tgtEl>
                                      </p:cBhvr>
                                    </p:animEffect>
                                    <p:set>
                                      <p:cBhvr>
                                        <p:cTn id="107" dur="1" fill="hold">
                                          <p:stCondLst>
                                            <p:cond delay="499"/>
                                          </p:stCondLst>
                                        </p:cTn>
                                        <p:tgtEl>
                                          <p:spTgt spid="5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60"/>
                                        </p:tgtEl>
                                      </p:cBhvr>
                                    </p:animEffect>
                                    <p:set>
                                      <p:cBhvr>
                                        <p:cTn id="117" dur="1" fill="hold">
                                          <p:stCondLst>
                                            <p:cond delay="499"/>
                                          </p:stCondLst>
                                        </p:cTn>
                                        <p:tgtEl>
                                          <p:spTgt spid="60"/>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fade">
                                      <p:cBhvr>
                                        <p:cTn id="122" dur="500"/>
                                        <p:tgtEl>
                                          <p:spTgt spid="6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fade">
                                      <p:cBhvr>
                                        <p:cTn id="132" dur="500"/>
                                        <p:tgtEl>
                                          <p:spTgt spid="6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Effect transition="in" filter="fade">
                                      <p:cBhvr>
                                        <p:cTn id="137" dur="500"/>
                                        <p:tgtEl>
                                          <p:spTgt spid="6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68"/>
                                        </p:tgtEl>
                                        <p:attrNameLst>
                                          <p:attrName>style.visibility</p:attrName>
                                        </p:attrNameLst>
                                      </p:cBhvr>
                                      <p:to>
                                        <p:strVal val="visible"/>
                                      </p:to>
                                    </p:set>
                                    <p:animEffect transition="in" filter="fade">
                                      <p:cBhvr>
                                        <p:cTn id="142" dur="500"/>
                                        <p:tgtEl>
                                          <p:spTgt spid="6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fade">
                                      <p:cBhvr>
                                        <p:cTn id="147" dur="500"/>
                                        <p:tgtEl>
                                          <p:spTgt spid="6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72"/>
                                        </p:tgtEl>
                                        <p:attrNameLst>
                                          <p:attrName>style.visibility</p:attrName>
                                        </p:attrNameLst>
                                      </p:cBhvr>
                                      <p:to>
                                        <p:strVal val="visible"/>
                                      </p:to>
                                    </p:set>
                                    <p:animEffect transition="in" filter="fade">
                                      <p:cBhvr>
                                        <p:cTn id="157" dur="500"/>
                                        <p:tgtEl>
                                          <p:spTgt spid="7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73"/>
                                        </p:tgtEl>
                                        <p:attrNameLst>
                                          <p:attrName>style.visibility</p:attrName>
                                        </p:attrNameLst>
                                      </p:cBhvr>
                                      <p:to>
                                        <p:strVal val="visible"/>
                                      </p:to>
                                    </p:set>
                                    <p:animEffect transition="in" filter="fade">
                                      <p:cBhvr>
                                        <p:cTn id="162" dur="500"/>
                                        <p:tgtEl>
                                          <p:spTgt spid="73"/>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4"/>
                                        </p:tgtEl>
                                        <p:attrNameLst>
                                          <p:attrName>style.visibility</p:attrName>
                                        </p:attrNameLst>
                                      </p:cBhvr>
                                      <p:to>
                                        <p:strVal val="visible"/>
                                      </p:to>
                                    </p:set>
                                    <p:animEffect transition="in" filter="fade">
                                      <p:cBhvr>
                                        <p:cTn id="167" dur="500"/>
                                        <p:tgtEl>
                                          <p:spTgt spid="7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76"/>
                                        </p:tgtEl>
                                        <p:attrNameLst>
                                          <p:attrName>style.visibility</p:attrName>
                                        </p:attrNameLst>
                                      </p:cBhvr>
                                      <p:to>
                                        <p:strVal val="visible"/>
                                      </p:to>
                                    </p:set>
                                    <p:animEffect transition="in" filter="fade">
                                      <p:cBhvr>
                                        <p:cTn id="172" dur="500"/>
                                        <p:tgtEl>
                                          <p:spTgt spid="76"/>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77"/>
                                        </p:tgtEl>
                                        <p:attrNameLst>
                                          <p:attrName>style.visibility</p:attrName>
                                        </p:attrNameLst>
                                      </p:cBhvr>
                                      <p:to>
                                        <p:strVal val="visible"/>
                                      </p:to>
                                    </p:set>
                                    <p:animEffect transition="in" filter="fade">
                                      <p:cBhvr>
                                        <p:cTn id="177" dur="500"/>
                                        <p:tgtEl>
                                          <p:spTgt spid="77"/>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79"/>
                                        </p:tgtEl>
                                        <p:attrNameLst>
                                          <p:attrName>style.visibility</p:attrName>
                                        </p:attrNameLst>
                                      </p:cBhvr>
                                      <p:to>
                                        <p:strVal val="visible"/>
                                      </p:to>
                                    </p:set>
                                    <p:animEffect transition="in" filter="fade">
                                      <p:cBhvr>
                                        <p:cTn id="182" dur="500"/>
                                        <p:tgtEl>
                                          <p:spTgt spid="79"/>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81"/>
                                        </p:tgtEl>
                                        <p:attrNameLst>
                                          <p:attrName>style.visibility</p:attrName>
                                        </p:attrNameLst>
                                      </p:cBhvr>
                                      <p:to>
                                        <p:strVal val="visible"/>
                                      </p:to>
                                    </p:set>
                                    <p:animEffect transition="in" filter="fade">
                                      <p:cBhvr>
                                        <p:cTn id="187" dur="500"/>
                                        <p:tgtEl>
                                          <p:spTgt spid="81"/>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83"/>
                                        </p:tgtEl>
                                        <p:attrNameLst>
                                          <p:attrName>style.visibility</p:attrName>
                                        </p:attrNameLst>
                                      </p:cBhvr>
                                      <p:to>
                                        <p:strVal val="visible"/>
                                      </p:to>
                                    </p:set>
                                    <p:animEffect transition="in" filter="fade">
                                      <p:cBhvr>
                                        <p:cTn id="192" dur="500"/>
                                        <p:tgtEl>
                                          <p:spTgt spid="8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84"/>
                                        </p:tgtEl>
                                        <p:attrNameLst>
                                          <p:attrName>style.visibility</p:attrName>
                                        </p:attrNameLst>
                                      </p:cBhvr>
                                      <p:to>
                                        <p:strVal val="visible"/>
                                      </p:to>
                                    </p:set>
                                    <p:animEffect transition="in" filter="fade">
                                      <p:cBhvr>
                                        <p:cTn id="19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9" grpId="0" animBg="1"/>
      <p:bldP spid="12" grpId="0" animBg="1"/>
      <p:bldP spid="12" grpId="1" animBg="1"/>
      <p:bldP spid="15" grpId="0" animBg="1"/>
      <p:bldP spid="23" grpId="0" animBg="1"/>
      <p:bldP spid="24" grpId="0" animBg="1"/>
      <p:bldP spid="25" grpId="0" animBg="1"/>
      <p:bldP spid="28" grpId="0" animBg="1"/>
      <p:bldP spid="29" grpId="0" animBg="1"/>
      <p:bldP spid="34" grpId="0" animBg="1"/>
      <p:bldP spid="41" grpId="0" animBg="1"/>
      <p:bldP spid="65" grpId="0" animBg="1"/>
      <p:bldP spid="66" grpId="0" animBg="1"/>
      <p:bldP spid="69" grpId="0" animBg="1"/>
      <p:bldP spid="72" grpId="0" animBg="1"/>
      <p:bldP spid="73" grpId="0" animBg="1"/>
      <p:bldP spid="74" grpId="0" animBg="1"/>
      <p:bldP spid="77" grpId="0" animBg="1"/>
      <p:bldP spid="81" grpId="0" animBg="1"/>
      <p:bldP spid="8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325297388"/>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2E5CD294-8E55-3920-5A00-A97CD9EA32BB}"/>
              </a:ext>
            </a:extLst>
          </p:cNvPr>
          <p:cNvSpPr txBox="1"/>
          <p:nvPr/>
        </p:nvSpPr>
        <p:spPr>
          <a:xfrm>
            <a:off x="1285393" y="1124744"/>
            <a:ext cx="6696744" cy="5632311"/>
          </a:xfrm>
          <a:prstGeom prst="rect">
            <a:avLst/>
          </a:prstGeom>
          <a:solidFill>
            <a:schemeClr val="accent1"/>
          </a:solidFill>
        </p:spPr>
        <p:txBody>
          <a:bodyPr wrap="square" rtlCol="0">
            <a:spAutoFit/>
          </a:bodyPr>
          <a:lstStyle/>
          <a:p>
            <a:r>
              <a:rPr lang="en-US" dirty="0" err="1">
                <a:solidFill>
                  <a:schemeClr val="bg1"/>
                </a:solidFill>
              </a:rPr>
              <a:t>Dockerize</a:t>
            </a:r>
            <a:r>
              <a:rPr lang="en-US" dirty="0">
                <a:solidFill>
                  <a:schemeClr val="bg1"/>
                </a:solidFill>
              </a:rPr>
              <a:t> BOTH apps - the Python and the Node app.</a:t>
            </a:r>
          </a:p>
          <a:p>
            <a:endParaRPr lang="en-US" dirty="0">
              <a:solidFill>
                <a:schemeClr val="bg1"/>
              </a:solidFill>
            </a:endParaRPr>
          </a:p>
          <a:p>
            <a:pPr marL="342900" indent="-342900">
              <a:buFont typeface="+mj-lt"/>
              <a:buAutoNum type="arabicPeriod"/>
            </a:pPr>
            <a:r>
              <a:rPr lang="en-US" dirty="0">
                <a:solidFill>
                  <a:schemeClr val="bg1"/>
                </a:solidFill>
              </a:rPr>
              <a:t>Create appropriate images for both apps (two separate images!).HINT: Have a brief look at the app code to configure your images correctly!</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 Launch a container for each created image, making sure, that the app inside the container works correctly and is usable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Re-create both containers and assign names to both containers. Use these names to stop and restart both containers.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Clean up (remove) all stopped (and running) containers, clean up all created images.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Re-build the images - this time with names and tags assigned to them.</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Run new containers based on the re-built images, ensuring that the containers are removed automatically when stopped.</a:t>
            </a:r>
            <a:endParaRPr lang="it-IT" dirty="0">
              <a:solidFill>
                <a:schemeClr val="bg1"/>
              </a:solidFill>
            </a:endParaRPr>
          </a:p>
        </p:txBody>
      </p:sp>
    </p:spTree>
    <p:extLst>
      <p:ext uri="{BB962C8B-B14F-4D97-AF65-F5344CB8AC3E}">
        <p14:creationId xmlns:p14="http://schemas.microsoft.com/office/powerpoint/2010/main" val="313584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57792936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257920" y="26064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11E806C4-1CF4-9487-5909-AE392EF72E71}"/>
              </a:ext>
            </a:extLst>
          </p:cNvPr>
          <p:cNvPicPr>
            <a:picLocks noChangeAspect="1"/>
          </p:cNvPicPr>
          <p:nvPr/>
        </p:nvPicPr>
        <p:blipFill>
          <a:blip r:embed="rId7"/>
          <a:stretch>
            <a:fillRect/>
          </a:stretch>
        </p:blipFill>
        <p:spPr>
          <a:xfrm>
            <a:off x="1475656" y="940618"/>
            <a:ext cx="6359797" cy="2764838"/>
          </a:xfrm>
          <a:prstGeom prst="rect">
            <a:avLst/>
          </a:prstGeom>
        </p:spPr>
      </p:pic>
      <p:pic>
        <p:nvPicPr>
          <p:cNvPr id="7" name="Immagine 6">
            <a:extLst>
              <a:ext uri="{FF2B5EF4-FFF2-40B4-BE49-F238E27FC236}">
                <a16:creationId xmlns:a16="http://schemas.microsoft.com/office/drawing/2014/main" id="{C55E65BB-0780-0CAA-3127-496E5AB4A220}"/>
              </a:ext>
            </a:extLst>
          </p:cNvPr>
          <p:cNvPicPr>
            <a:picLocks noChangeAspect="1"/>
          </p:cNvPicPr>
          <p:nvPr/>
        </p:nvPicPr>
        <p:blipFill>
          <a:blip r:embed="rId8"/>
          <a:stretch>
            <a:fillRect/>
          </a:stretch>
        </p:blipFill>
        <p:spPr>
          <a:xfrm>
            <a:off x="1475656" y="3705456"/>
            <a:ext cx="6359797" cy="852030"/>
          </a:xfrm>
          <a:prstGeom prst="rect">
            <a:avLst/>
          </a:prstGeom>
        </p:spPr>
      </p:pic>
      <p:pic>
        <p:nvPicPr>
          <p:cNvPr id="10" name="Immagine 9">
            <a:extLst>
              <a:ext uri="{FF2B5EF4-FFF2-40B4-BE49-F238E27FC236}">
                <a16:creationId xmlns:a16="http://schemas.microsoft.com/office/drawing/2014/main" id="{95E90DE4-412A-A4F3-FDFE-30B459C2CBFD}"/>
              </a:ext>
            </a:extLst>
          </p:cNvPr>
          <p:cNvPicPr>
            <a:picLocks noChangeAspect="1"/>
          </p:cNvPicPr>
          <p:nvPr/>
        </p:nvPicPr>
        <p:blipFill>
          <a:blip r:embed="rId9"/>
          <a:stretch>
            <a:fillRect/>
          </a:stretch>
        </p:blipFill>
        <p:spPr>
          <a:xfrm>
            <a:off x="1475656" y="4550793"/>
            <a:ext cx="6359797" cy="848483"/>
          </a:xfrm>
          <a:prstGeom prst="rect">
            <a:avLst/>
          </a:prstGeom>
        </p:spPr>
      </p:pic>
      <p:pic>
        <p:nvPicPr>
          <p:cNvPr id="12" name="Immagine 11">
            <a:extLst>
              <a:ext uri="{FF2B5EF4-FFF2-40B4-BE49-F238E27FC236}">
                <a16:creationId xmlns:a16="http://schemas.microsoft.com/office/drawing/2014/main" id="{5FB466AB-3D30-2B58-7F06-6FB363491397}"/>
              </a:ext>
            </a:extLst>
          </p:cNvPr>
          <p:cNvPicPr>
            <a:picLocks noChangeAspect="1"/>
          </p:cNvPicPr>
          <p:nvPr/>
        </p:nvPicPr>
        <p:blipFill>
          <a:blip r:embed="rId10"/>
          <a:stretch>
            <a:fillRect/>
          </a:stretch>
        </p:blipFill>
        <p:spPr>
          <a:xfrm>
            <a:off x="1475656" y="5399276"/>
            <a:ext cx="6359797" cy="812215"/>
          </a:xfrm>
          <a:prstGeom prst="rect">
            <a:avLst/>
          </a:prstGeom>
        </p:spPr>
      </p:pic>
    </p:spTree>
    <p:extLst>
      <p:ext uri="{BB962C8B-B14F-4D97-AF65-F5344CB8AC3E}">
        <p14:creationId xmlns:p14="http://schemas.microsoft.com/office/powerpoint/2010/main" val="34255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203682163"/>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59A5330A-7BC1-7A17-D066-094345C8FB46}"/>
              </a:ext>
            </a:extLst>
          </p:cNvPr>
          <p:cNvSpPr txBox="1"/>
          <p:nvPr/>
        </p:nvSpPr>
        <p:spPr>
          <a:xfrm>
            <a:off x="2339752" y="948690"/>
            <a:ext cx="4572000" cy="5909310"/>
          </a:xfrm>
          <a:prstGeom prst="rect">
            <a:avLst/>
          </a:prstGeom>
          <a:solidFill>
            <a:schemeClr val="accent1"/>
          </a:solidFill>
        </p:spPr>
        <p:txBody>
          <a:bodyPr wrap="square">
            <a:spAutoFit/>
          </a:bodyPr>
          <a:lstStyle/>
          <a:p>
            <a:pPr algn="l"/>
            <a:r>
              <a:rPr lang="en-US" b="0" i="0" dirty="0">
                <a:solidFill>
                  <a:schemeClr val="bg1"/>
                </a:solidFill>
                <a:effectLst/>
                <a:latin typeface="Udemy Sans"/>
              </a:rPr>
              <a:t>Docker would allow us to have multiple projects on our computer with different dependencies and different versions, and they could co-exist side by side without us having to uninstall or re-install various tools all the time.</a:t>
            </a:r>
          </a:p>
          <a:p>
            <a:pPr algn="l"/>
            <a:r>
              <a:rPr lang="en-US" b="0" i="0" dirty="0">
                <a:solidFill>
                  <a:schemeClr val="bg1"/>
                </a:solidFill>
                <a:effectLst/>
                <a:latin typeface="Udemy Sans"/>
              </a:rPr>
              <a:t>We could have a Python 3.7 based app</a:t>
            </a:r>
          </a:p>
          <a:p>
            <a:pPr algn="l"/>
            <a:r>
              <a:rPr lang="en-US" b="0" i="0" dirty="0">
                <a:solidFill>
                  <a:schemeClr val="bg1"/>
                </a:solidFill>
                <a:effectLst/>
                <a:latin typeface="Udemy Sans"/>
              </a:rPr>
              <a:t>next to a Python 3.9 based app without switching python versions in between.</a:t>
            </a:r>
            <a:r>
              <a:rPr lang="en-US" b="0" i="0" dirty="0">
                <a:solidFill>
                  <a:srgbClr val="1C1D1F"/>
                </a:solidFill>
                <a:effectLst/>
                <a:latin typeface="Udemy Sans"/>
              </a:rPr>
              <a:t> </a:t>
            </a:r>
          </a:p>
          <a:p>
            <a:pPr algn="l"/>
            <a:endParaRPr lang="en-US" dirty="0">
              <a:solidFill>
                <a:srgbClr val="1C1D1F"/>
              </a:solidFill>
              <a:latin typeface="Udemy Sans"/>
            </a:endParaRPr>
          </a:p>
          <a:p>
            <a:pPr algn="ctr"/>
            <a:r>
              <a:rPr lang="en-US" b="1" dirty="0">
                <a:solidFill>
                  <a:schemeClr val="bg1"/>
                </a:solidFill>
                <a:latin typeface="Udemy Sans"/>
              </a:rPr>
              <a:t>T</a:t>
            </a:r>
            <a:r>
              <a:rPr lang="en-US" b="1" i="0" dirty="0">
                <a:solidFill>
                  <a:schemeClr val="bg1"/>
                </a:solidFill>
                <a:effectLst/>
                <a:latin typeface="Udemy Sans"/>
              </a:rPr>
              <a:t>his is not the only reason</a:t>
            </a:r>
            <a:endParaRPr lang="en-US" b="1" i="0" u="sng" dirty="0">
              <a:solidFill>
                <a:schemeClr val="bg1"/>
              </a:solidFill>
              <a:effectLst/>
              <a:latin typeface="Udemy Sans"/>
            </a:endParaRPr>
          </a:p>
          <a:p>
            <a:pPr algn="ctr"/>
            <a:r>
              <a:rPr lang="en-US" b="1" i="0" dirty="0">
                <a:solidFill>
                  <a:schemeClr val="bg1"/>
                </a:solidFill>
                <a:effectLst/>
                <a:latin typeface="Udemy Sans"/>
              </a:rPr>
              <a:t>We're also using it to share our images and containers with others.</a:t>
            </a:r>
          </a:p>
          <a:p>
            <a:pPr algn="l"/>
            <a:endParaRPr lang="en-US" b="0" i="0" dirty="0">
              <a:solidFill>
                <a:schemeClr val="bg1"/>
              </a:solidFill>
              <a:effectLst/>
              <a:latin typeface="Udemy Sans"/>
            </a:endParaRPr>
          </a:p>
          <a:p>
            <a:pPr algn="l"/>
            <a:r>
              <a:rPr lang="en-US" dirty="0">
                <a:solidFill>
                  <a:schemeClr val="bg1"/>
                </a:solidFill>
                <a:latin typeface="Udemy Sans"/>
              </a:rPr>
              <a:t>That could be team members who are working on the same project, or that could be servers on which we </a:t>
            </a:r>
            <a:r>
              <a:rPr lang="en-US" dirty="0" err="1">
                <a:solidFill>
                  <a:schemeClr val="bg1"/>
                </a:solidFill>
                <a:latin typeface="Udemy Sans"/>
              </a:rPr>
              <a:t>wanna</a:t>
            </a:r>
            <a:r>
              <a:rPr lang="en-US" dirty="0">
                <a:solidFill>
                  <a:schemeClr val="bg1"/>
                </a:solidFill>
                <a:latin typeface="Udemy Sans"/>
              </a:rPr>
              <a:t> deploy our containers.</a:t>
            </a:r>
          </a:p>
          <a:p>
            <a:pPr algn="l"/>
            <a:endParaRPr lang="en-US" dirty="0">
              <a:solidFill>
                <a:schemeClr val="bg1"/>
              </a:solidFill>
              <a:latin typeface="Udemy Sans"/>
            </a:endParaRPr>
          </a:p>
          <a:p>
            <a:pPr algn="l"/>
            <a:r>
              <a:rPr lang="en-US" b="0" i="0" dirty="0">
                <a:solidFill>
                  <a:schemeClr val="bg1"/>
                </a:solidFill>
                <a:effectLst/>
                <a:latin typeface="Udemy Sans"/>
              </a:rPr>
              <a:t>I want start with sharing images and containers with other persons, or even with ourselves on different machines</a:t>
            </a:r>
          </a:p>
          <a:p>
            <a:pPr algn="l"/>
            <a:endParaRPr lang="en-US" dirty="0">
              <a:solidFill>
                <a:schemeClr val="bg1"/>
              </a:solidFill>
              <a:latin typeface="Udemy Sans"/>
            </a:endParaRPr>
          </a:p>
        </p:txBody>
      </p:sp>
      <p:pic>
        <p:nvPicPr>
          <p:cNvPr id="10" name="Immagine 9">
            <a:extLst>
              <a:ext uri="{FF2B5EF4-FFF2-40B4-BE49-F238E27FC236}">
                <a16:creationId xmlns:a16="http://schemas.microsoft.com/office/drawing/2014/main" id="{FB24AECC-C3B4-FC4B-9273-83508541ECA0}"/>
              </a:ext>
            </a:extLst>
          </p:cNvPr>
          <p:cNvPicPr>
            <a:picLocks noChangeAspect="1"/>
          </p:cNvPicPr>
          <p:nvPr/>
        </p:nvPicPr>
        <p:blipFill>
          <a:blip r:embed="rId7"/>
          <a:stretch>
            <a:fillRect/>
          </a:stretch>
        </p:blipFill>
        <p:spPr>
          <a:xfrm>
            <a:off x="360773" y="973615"/>
            <a:ext cx="8422453" cy="3623931"/>
          </a:xfrm>
          <a:prstGeom prst="rect">
            <a:avLst/>
          </a:prstGeom>
        </p:spPr>
      </p:pic>
      <p:sp>
        <p:nvSpPr>
          <p:cNvPr id="11" name="Ovale 10">
            <a:extLst>
              <a:ext uri="{FF2B5EF4-FFF2-40B4-BE49-F238E27FC236}">
                <a16:creationId xmlns:a16="http://schemas.microsoft.com/office/drawing/2014/main" id="{8F4778E9-1731-262F-66A2-C82260CC5DFA}"/>
              </a:ext>
            </a:extLst>
          </p:cNvPr>
          <p:cNvSpPr/>
          <p:nvPr/>
        </p:nvSpPr>
        <p:spPr>
          <a:xfrm>
            <a:off x="1188132" y="2089991"/>
            <a:ext cx="208823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21168D8F-1F3E-A92C-44BB-FFF203287582}"/>
              </a:ext>
            </a:extLst>
          </p:cNvPr>
          <p:cNvPicPr>
            <a:picLocks noChangeAspect="1"/>
          </p:cNvPicPr>
          <p:nvPr/>
        </p:nvPicPr>
        <p:blipFill>
          <a:blip r:embed="rId8"/>
          <a:stretch>
            <a:fillRect/>
          </a:stretch>
        </p:blipFill>
        <p:spPr>
          <a:xfrm>
            <a:off x="919313" y="1412776"/>
            <a:ext cx="7276721" cy="4840635"/>
          </a:xfrm>
          <a:prstGeom prst="rect">
            <a:avLst/>
          </a:prstGeom>
        </p:spPr>
      </p:pic>
      <p:sp>
        <p:nvSpPr>
          <p:cNvPr id="14" name="Ovale 13">
            <a:extLst>
              <a:ext uri="{FF2B5EF4-FFF2-40B4-BE49-F238E27FC236}">
                <a16:creationId xmlns:a16="http://schemas.microsoft.com/office/drawing/2014/main" id="{FE83CBCA-0250-23B0-8287-BE9D3ED96DE3}"/>
              </a:ext>
            </a:extLst>
          </p:cNvPr>
          <p:cNvSpPr/>
          <p:nvPr/>
        </p:nvSpPr>
        <p:spPr>
          <a:xfrm>
            <a:off x="2051720" y="1381939"/>
            <a:ext cx="172819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686D72D4-61D6-7389-7C92-5EBF6170CBFC}"/>
              </a:ext>
            </a:extLst>
          </p:cNvPr>
          <p:cNvSpPr/>
          <p:nvPr/>
        </p:nvSpPr>
        <p:spPr>
          <a:xfrm>
            <a:off x="2049894" y="2801308"/>
            <a:ext cx="497037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7" name="Immagine 16">
            <a:extLst>
              <a:ext uri="{FF2B5EF4-FFF2-40B4-BE49-F238E27FC236}">
                <a16:creationId xmlns:a16="http://schemas.microsoft.com/office/drawing/2014/main" id="{DF5C9B9A-6676-FB90-72EC-7462254B1B2B}"/>
              </a:ext>
            </a:extLst>
          </p:cNvPr>
          <p:cNvPicPr>
            <a:picLocks noChangeAspect="1"/>
          </p:cNvPicPr>
          <p:nvPr/>
        </p:nvPicPr>
        <p:blipFill>
          <a:blip r:embed="rId9"/>
          <a:stretch>
            <a:fillRect/>
          </a:stretch>
        </p:blipFill>
        <p:spPr>
          <a:xfrm>
            <a:off x="669242" y="1014301"/>
            <a:ext cx="7596336" cy="5357742"/>
          </a:xfrm>
          <a:prstGeom prst="rect">
            <a:avLst/>
          </a:prstGeom>
        </p:spPr>
      </p:pic>
      <p:sp>
        <p:nvSpPr>
          <p:cNvPr id="18" name="Ovale 17">
            <a:extLst>
              <a:ext uri="{FF2B5EF4-FFF2-40B4-BE49-F238E27FC236}">
                <a16:creationId xmlns:a16="http://schemas.microsoft.com/office/drawing/2014/main" id="{F4267644-F88E-C2BE-1A7D-F8E15D53EFA3}"/>
              </a:ext>
            </a:extLst>
          </p:cNvPr>
          <p:cNvSpPr/>
          <p:nvPr/>
        </p:nvSpPr>
        <p:spPr>
          <a:xfrm>
            <a:off x="2524291" y="2754743"/>
            <a:ext cx="1080120" cy="13176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8E46A596-55B8-79B3-86A8-0F610A4C2574}"/>
              </a:ext>
            </a:extLst>
          </p:cNvPr>
          <p:cNvSpPr/>
          <p:nvPr/>
        </p:nvSpPr>
        <p:spPr>
          <a:xfrm>
            <a:off x="2736304" y="5217456"/>
            <a:ext cx="169168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166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5"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9271843"/>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949414" y="45535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E88445F6-C526-058A-A228-66D1F26152A1}"/>
              </a:ext>
            </a:extLst>
          </p:cNvPr>
          <p:cNvSpPr txBox="1"/>
          <p:nvPr/>
        </p:nvSpPr>
        <p:spPr>
          <a:xfrm>
            <a:off x="2411760" y="998159"/>
            <a:ext cx="4572000" cy="3970318"/>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how can we share the finished, the built images?</a:t>
            </a:r>
          </a:p>
          <a:p>
            <a:pPr algn="ctr"/>
            <a:r>
              <a:rPr lang="en-US" b="0" i="0" u="sng" dirty="0">
                <a:solidFill>
                  <a:schemeClr val="bg1"/>
                </a:solidFill>
                <a:effectLst/>
                <a:latin typeface="Udemy Sans"/>
              </a:rPr>
              <a:t>Docker has built-in commands for sharing images</a:t>
            </a:r>
          </a:p>
          <a:p>
            <a:pPr algn="ctr"/>
            <a:endParaRPr lang="en-US" b="0" i="0" u="sng" dirty="0">
              <a:solidFill>
                <a:schemeClr val="bg1"/>
              </a:solidFill>
              <a:effectLst/>
              <a:latin typeface="Udemy Sans"/>
            </a:endParaRPr>
          </a:p>
          <a:p>
            <a:pPr algn="l"/>
            <a:r>
              <a:rPr lang="en-US" b="0" i="0" dirty="0">
                <a:solidFill>
                  <a:schemeClr val="bg1"/>
                </a:solidFill>
                <a:effectLst/>
                <a:latin typeface="Udemy Sans"/>
              </a:rPr>
              <a:t>because this is a key mechanism of Docker.</a:t>
            </a:r>
          </a:p>
          <a:p>
            <a:pPr algn="l"/>
            <a:r>
              <a:rPr lang="en-US" b="0" i="0" dirty="0">
                <a:solidFill>
                  <a:schemeClr val="bg1"/>
                </a:solidFill>
                <a:effectLst/>
                <a:latin typeface="Udemy Sans"/>
              </a:rPr>
              <a:t>Hence it's very convenient to do that.</a:t>
            </a:r>
          </a:p>
          <a:p>
            <a:pPr algn="l"/>
            <a:r>
              <a:rPr lang="en-US" b="0" i="0" dirty="0">
                <a:solidFill>
                  <a:schemeClr val="bg1"/>
                </a:solidFill>
                <a:effectLst/>
                <a:latin typeface="Udemy Sans"/>
              </a:rPr>
              <a:t>And when we </a:t>
            </a:r>
            <a:r>
              <a:rPr lang="en-US" b="0" i="0" dirty="0" err="1">
                <a:solidFill>
                  <a:schemeClr val="bg1"/>
                </a:solidFill>
                <a:effectLst/>
                <a:latin typeface="Udemy Sans"/>
              </a:rPr>
              <a:t>wanna</a:t>
            </a:r>
            <a:r>
              <a:rPr lang="en-US" b="0" i="0" dirty="0">
                <a:solidFill>
                  <a:schemeClr val="bg1"/>
                </a:solidFill>
                <a:effectLst/>
                <a:latin typeface="Udemy Sans"/>
              </a:rPr>
              <a:t> share images, there are two main places where we can push our images to:</a:t>
            </a:r>
          </a:p>
          <a:p>
            <a:pPr marL="342900" indent="-342900" algn="l">
              <a:buFont typeface="+mj-lt"/>
              <a:buAutoNum type="arabicPeriod"/>
            </a:pPr>
            <a:r>
              <a:rPr lang="en-US" b="0" i="0" dirty="0">
                <a:solidFill>
                  <a:schemeClr val="bg1"/>
                </a:solidFill>
                <a:effectLst/>
                <a:latin typeface="Udemy Sans"/>
              </a:rPr>
              <a:t>Docker Hub</a:t>
            </a:r>
          </a:p>
          <a:p>
            <a:pPr marL="342900" indent="-342900" algn="l">
              <a:buFont typeface="+mj-lt"/>
              <a:buAutoNum type="arabicPeriod"/>
            </a:pPr>
            <a:r>
              <a:rPr lang="en-US" b="0" i="0" dirty="0">
                <a:solidFill>
                  <a:schemeClr val="bg1"/>
                </a:solidFill>
                <a:effectLst/>
                <a:latin typeface="Udemy Sans"/>
              </a:rPr>
              <a:t>private registry of your choice</a:t>
            </a:r>
          </a:p>
          <a:p>
            <a:pPr algn="l"/>
            <a:endParaRPr lang="en-US" b="0" i="0" dirty="0">
              <a:solidFill>
                <a:schemeClr val="bg1"/>
              </a:solidFill>
              <a:effectLst/>
              <a:latin typeface="Udemy Sans"/>
            </a:endParaRPr>
          </a:p>
          <a:p>
            <a:pPr algn="l"/>
            <a:endParaRPr lang="en-US" b="0" i="0" dirty="0">
              <a:solidFill>
                <a:schemeClr val="bg1"/>
              </a:solidFill>
              <a:effectLst/>
              <a:latin typeface="Udemy Sans"/>
            </a:endParaRPr>
          </a:p>
        </p:txBody>
      </p:sp>
      <p:pic>
        <p:nvPicPr>
          <p:cNvPr id="7" name="Immagine 6">
            <a:extLst>
              <a:ext uri="{FF2B5EF4-FFF2-40B4-BE49-F238E27FC236}">
                <a16:creationId xmlns:a16="http://schemas.microsoft.com/office/drawing/2014/main" id="{FB4FFDC2-268D-3D61-F50B-616E4EA48F43}"/>
              </a:ext>
            </a:extLst>
          </p:cNvPr>
          <p:cNvPicPr>
            <a:picLocks noChangeAspect="1"/>
          </p:cNvPicPr>
          <p:nvPr/>
        </p:nvPicPr>
        <p:blipFill>
          <a:blip r:embed="rId7"/>
          <a:stretch>
            <a:fillRect/>
          </a:stretch>
        </p:blipFill>
        <p:spPr>
          <a:xfrm>
            <a:off x="365361" y="904329"/>
            <a:ext cx="8745170" cy="3629532"/>
          </a:xfrm>
          <a:prstGeom prst="rect">
            <a:avLst/>
          </a:prstGeom>
        </p:spPr>
      </p:pic>
      <p:sp>
        <p:nvSpPr>
          <p:cNvPr id="12" name="CasellaDiTesto 11">
            <a:extLst>
              <a:ext uri="{FF2B5EF4-FFF2-40B4-BE49-F238E27FC236}">
                <a16:creationId xmlns:a16="http://schemas.microsoft.com/office/drawing/2014/main" id="{022AC4E3-0B23-3C05-4571-5206DAF29F0D}"/>
              </a:ext>
            </a:extLst>
          </p:cNvPr>
          <p:cNvSpPr txBox="1"/>
          <p:nvPr/>
        </p:nvSpPr>
        <p:spPr>
          <a:xfrm>
            <a:off x="467544" y="2204864"/>
            <a:ext cx="4585996" cy="2031325"/>
          </a:xfrm>
          <a:prstGeom prst="rect">
            <a:avLst/>
          </a:prstGeom>
          <a:solidFill>
            <a:schemeClr val="accent1"/>
          </a:solidFill>
        </p:spPr>
        <p:txBody>
          <a:bodyPr wrap="square">
            <a:spAutoFit/>
          </a:bodyPr>
          <a:lstStyle/>
          <a:p>
            <a:pPr algn="l"/>
            <a:r>
              <a:rPr lang="en-US" b="0" i="0" dirty="0">
                <a:solidFill>
                  <a:schemeClr val="bg1"/>
                </a:solidFill>
                <a:effectLst/>
                <a:latin typeface="Udemy Sans"/>
              </a:rPr>
              <a:t>Docker Hub is simply the official Docker image registry </a:t>
            </a:r>
            <a:r>
              <a:rPr lang="en-US" b="0" i="0" u="sng" dirty="0">
                <a:solidFill>
                  <a:schemeClr val="bg1"/>
                </a:solidFill>
                <a:effectLst/>
                <a:latin typeface="Udemy Sans"/>
              </a:rPr>
              <a:t>but there thousands of other services out there, </a:t>
            </a:r>
            <a:r>
              <a:rPr lang="en-US" b="0" i="0" dirty="0">
                <a:solidFill>
                  <a:schemeClr val="bg1"/>
                </a:solidFill>
                <a:effectLst/>
                <a:latin typeface="Udemy Sans"/>
              </a:rPr>
              <a:t>which also know how to handle incoming images and which can be used to store and distribute images.</a:t>
            </a:r>
          </a:p>
          <a:p>
            <a:pPr algn="l"/>
            <a:r>
              <a:rPr lang="en-US" dirty="0">
                <a:solidFill>
                  <a:schemeClr val="bg1"/>
                </a:solidFill>
                <a:latin typeface="Udemy Sans"/>
              </a:rPr>
              <a:t>FREE TO USE</a:t>
            </a:r>
            <a:endParaRPr lang="en-US" b="0" i="0" dirty="0">
              <a:solidFill>
                <a:schemeClr val="bg1"/>
              </a:solidFill>
              <a:effectLst/>
              <a:latin typeface="Udemy Sans"/>
            </a:endParaRPr>
          </a:p>
          <a:p>
            <a:pPr algn="l"/>
            <a:endParaRPr lang="en-US" b="0" i="0" dirty="0">
              <a:solidFill>
                <a:schemeClr val="bg1"/>
              </a:solidFill>
              <a:effectLst/>
              <a:latin typeface="Udemy Sans"/>
            </a:endParaRPr>
          </a:p>
        </p:txBody>
      </p:sp>
      <p:pic>
        <p:nvPicPr>
          <p:cNvPr id="20" name="Immagine 19">
            <a:extLst>
              <a:ext uri="{FF2B5EF4-FFF2-40B4-BE49-F238E27FC236}">
                <a16:creationId xmlns:a16="http://schemas.microsoft.com/office/drawing/2014/main" id="{54F8ECA2-038C-FA40-1782-D0E37D00F41C}"/>
              </a:ext>
            </a:extLst>
          </p:cNvPr>
          <p:cNvPicPr>
            <a:picLocks noChangeAspect="1"/>
          </p:cNvPicPr>
          <p:nvPr/>
        </p:nvPicPr>
        <p:blipFill>
          <a:blip r:embed="rId8"/>
          <a:stretch>
            <a:fillRect/>
          </a:stretch>
        </p:blipFill>
        <p:spPr>
          <a:xfrm>
            <a:off x="840348" y="945015"/>
            <a:ext cx="7605758" cy="5054758"/>
          </a:xfrm>
          <a:prstGeom prst="rect">
            <a:avLst/>
          </a:prstGeom>
        </p:spPr>
      </p:pic>
      <p:sp>
        <p:nvSpPr>
          <p:cNvPr id="21" name="Ovale 20">
            <a:extLst>
              <a:ext uri="{FF2B5EF4-FFF2-40B4-BE49-F238E27FC236}">
                <a16:creationId xmlns:a16="http://schemas.microsoft.com/office/drawing/2014/main" id="{9F1A8B95-7BFF-15F0-299A-24A6357F38A2}"/>
              </a:ext>
            </a:extLst>
          </p:cNvPr>
          <p:cNvSpPr/>
          <p:nvPr/>
        </p:nvSpPr>
        <p:spPr>
          <a:xfrm>
            <a:off x="6926091" y="949680"/>
            <a:ext cx="504056" cy="3220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4FCF8DA5-6CF7-3FA7-E0B3-914CF730FFD7}"/>
              </a:ext>
            </a:extLst>
          </p:cNvPr>
          <p:cNvPicPr>
            <a:picLocks noChangeAspect="1"/>
          </p:cNvPicPr>
          <p:nvPr/>
        </p:nvPicPr>
        <p:blipFill>
          <a:blip r:embed="rId9"/>
          <a:stretch>
            <a:fillRect/>
          </a:stretch>
        </p:blipFill>
        <p:spPr>
          <a:xfrm>
            <a:off x="3052067" y="1273881"/>
            <a:ext cx="2966583" cy="3992936"/>
          </a:xfrm>
          <a:prstGeom prst="rect">
            <a:avLst/>
          </a:prstGeom>
        </p:spPr>
      </p:pic>
      <p:sp>
        <p:nvSpPr>
          <p:cNvPr id="24" name="Ovale 23">
            <a:extLst>
              <a:ext uri="{FF2B5EF4-FFF2-40B4-BE49-F238E27FC236}">
                <a16:creationId xmlns:a16="http://schemas.microsoft.com/office/drawing/2014/main" id="{2BF6821E-B92B-6856-3621-7B2FF30ACBA4}"/>
              </a:ext>
            </a:extLst>
          </p:cNvPr>
          <p:cNvSpPr/>
          <p:nvPr/>
        </p:nvSpPr>
        <p:spPr>
          <a:xfrm>
            <a:off x="3918343" y="381632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a:extLst>
              <a:ext uri="{FF2B5EF4-FFF2-40B4-BE49-F238E27FC236}">
                <a16:creationId xmlns:a16="http://schemas.microsoft.com/office/drawing/2014/main" id="{1B167EAA-2C91-95C8-263C-D5ACC39AF800}"/>
              </a:ext>
            </a:extLst>
          </p:cNvPr>
          <p:cNvPicPr>
            <a:picLocks noChangeAspect="1"/>
          </p:cNvPicPr>
          <p:nvPr/>
        </p:nvPicPr>
        <p:blipFill>
          <a:blip r:embed="rId10"/>
          <a:stretch>
            <a:fillRect/>
          </a:stretch>
        </p:blipFill>
        <p:spPr>
          <a:xfrm>
            <a:off x="2951794" y="1271710"/>
            <a:ext cx="3167127" cy="4305064"/>
          </a:xfrm>
          <a:prstGeom prst="rect">
            <a:avLst/>
          </a:prstGeom>
        </p:spPr>
      </p:pic>
      <p:pic>
        <p:nvPicPr>
          <p:cNvPr id="28" name="Immagine 27">
            <a:extLst>
              <a:ext uri="{FF2B5EF4-FFF2-40B4-BE49-F238E27FC236}">
                <a16:creationId xmlns:a16="http://schemas.microsoft.com/office/drawing/2014/main" id="{5AF25874-0A4D-EF13-E11E-CD6AF80D1429}"/>
              </a:ext>
            </a:extLst>
          </p:cNvPr>
          <p:cNvPicPr>
            <a:picLocks noChangeAspect="1"/>
          </p:cNvPicPr>
          <p:nvPr/>
        </p:nvPicPr>
        <p:blipFill>
          <a:blip r:embed="rId11"/>
          <a:stretch>
            <a:fillRect/>
          </a:stretch>
        </p:blipFill>
        <p:spPr>
          <a:xfrm>
            <a:off x="858602" y="963924"/>
            <a:ext cx="7538809" cy="4769332"/>
          </a:xfrm>
          <a:prstGeom prst="rect">
            <a:avLst/>
          </a:prstGeom>
        </p:spPr>
      </p:pic>
      <p:sp>
        <p:nvSpPr>
          <p:cNvPr id="29" name="Ovale 28">
            <a:extLst>
              <a:ext uri="{FF2B5EF4-FFF2-40B4-BE49-F238E27FC236}">
                <a16:creationId xmlns:a16="http://schemas.microsoft.com/office/drawing/2014/main" id="{A8A4249C-C832-D58C-26A4-7D554B02173D}"/>
              </a:ext>
            </a:extLst>
          </p:cNvPr>
          <p:cNvSpPr/>
          <p:nvPr/>
        </p:nvSpPr>
        <p:spPr>
          <a:xfrm>
            <a:off x="7205278" y="1312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 name="Immagine 30">
            <a:extLst>
              <a:ext uri="{FF2B5EF4-FFF2-40B4-BE49-F238E27FC236}">
                <a16:creationId xmlns:a16="http://schemas.microsoft.com/office/drawing/2014/main" id="{07B92C02-DF3C-BCD9-C27E-086C80D8DF42}"/>
              </a:ext>
            </a:extLst>
          </p:cNvPr>
          <p:cNvPicPr>
            <a:picLocks noChangeAspect="1"/>
          </p:cNvPicPr>
          <p:nvPr/>
        </p:nvPicPr>
        <p:blipFill>
          <a:blip r:embed="rId12"/>
          <a:stretch>
            <a:fillRect/>
          </a:stretch>
        </p:blipFill>
        <p:spPr>
          <a:xfrm>
            <a:off x="365361" y="901449"/>
            <a:ext cx="8616825" cy="4428361"/>
          </a:xfrm>
          <a:prstGeom prst="rect">
            <a:avLst/>
          </a:prstGeom>
        </p:spPr>
      </p:pic>
      <p:sp>
        <p:nvSpPr>
          <p:cNvPr id="32" name="Ovale 31">
            <a:extLst>
              <a:ext uri="{FF2B5EF4-FFF2-40B4-BE49-F238E27FC236}">
                <a16:creationId xmlns:a16="http://schemas.microsoft.com/office/drawing/2014/main" id="{A7D72A02-7B09-62B2-4616-DCD9FFAEEA39}"/>
              </a:ext>
            </a:extLst>
          </p:cNvPr>
          <p:cNvSpPr/>
          <p:nvPr/>
        </p:nvSpPr>
        <p:spPr>
          <a:xfrm>
            <a:off x="466801" y="2124611"/>
            <a:ext cx="1080120" cy="2976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9536C639-C2C9-14C9-0611-B5F660FF0468}"/>
              </a:ext>
            </a:extLst>
          </p:cNvPr>
          <p:cNvSpPr/>
          <p:nvPr/>
        </p:nvSpPr>
        <p:spPr>
          <a:xfrm>
            <a:off x="2167203" y="2090376"/>
            <a:ext cx="1080120" cy="2976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BE8588B1-ECA8-C331-151E-AED7A1A88D53}"/>
              </a:ext>
            </a:extLst>
          </p:cNvPr>
          <p:cNvSpPr/>
          <p:nvPr/>
        </p:nvSpPr>
        <p:spPr>
          <a:xfrm>
            <a:off x="653216" y="2544946"/>
            <a:ext cx="2077059" cy="2976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6387C3FC-ECD2-FBE3-0301-AB693030FC35}"/>
              </a:ext>
            </a:extLst>
          </p:cNvPr>
          <p:cNvSpPr/>
          <p:nvPr/>
        </p:nvSpPr>
        <p:spPr>
          <a:xfrm>
            <a:off x="426219" y="3615214"/>
            <a:ext cx="2304056" cy="468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A9086B41-226D-DC66-CB58-97FE0576A0BE}"/>
              </a:ext>
            </a:extLst>
          </p:cNvPr>
          <p:cNvSpPr/>
          <p:nvPr/>
        </p:nvSpPr>
        <p:spPr>
          <a:xfrm>
            <a:off x="5161724" y="1971312"/>
            <a:ext cx="3480244" cy="8713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CD1E4A32-1C06-CFF4-BDE1-C9F9F8B14D7C}"/>
              </a:ext>
            </a:extLst>
          </p:cNvPr>
          <p:cNvSpPr/>
          <p:nvPr/>
        </p:nvSpPr>
        <p:spPr>
          <a:xfrm>
            <a:off x="4740778" y="3850170"/>
            <a:ext cx="1177601" cy="4500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Immagine 38">
            <a:extLst>
              <a:ext uri="{FF2B5EF4-FFF2-40B4-BE49-F238E27FC236}">
                <a16:creationId xmlns:a16="http://schemas.microsoft.com/office/drawing/2014/main" id="{A580FAB7-FB8D-4D75-92B5-0F3BAE41B1D5}"/>
              </a:ext>
            </a:extLst>
          </p:cNvPr>
          <p:cNvPicPr>
            <a:picLocks noChangeAspect="1"/>
          </p:cNvPicPr>
          <p:nvPr/>
        </p:nvPicPr>
        <p:blipFill>
          <a:blip r:embed="rId13"/>
          <a:stretch>
            <a:fillRect/>
          </a:stretch>
        </p:blipFill>
        <p:spPr>
          <a:xfrm>
            <a:off x="345077" y="936134"/>
            <a:ext cx="8604335" cy="5684526"/>
          </a:xfrm>
          <a:prstGeom prst="rect">
            <a:avLst/>
          </a:prstGeom>
        </p:spPr>
      </p:pic>
      <p:sp>
        <p:nvSpPr>
          <p:cNvPr id="40" name="Ovale 39">
            <a:extLst>
              <a:ext uri="{FF2B5EF4-FFF2-40B4-BE49-F238E27FC236}">
                <a16:creationId xmlns:a16="http://schemas.microsoft.com/office/drawing/2014/main" id="{E65584A4-2893-9CF0-3E97-C4E99298CDBC}"/>
              </a:ext>
            </a:extLst>
          </p:cNvPr>
          <p:cNvSpPr/>
          <p:nvPr/>
        </p:nvSpPr>
        <p:spPr>
          <a:xfrm>
            <a:off x="680821" y="1891417"/>
            <a:ext cx="186794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ABE041D6-8C50-596B-E477-0BFF1C677E3D}"/>
              </a:ext>
            </a:extLst>
          </p:cNvPr>
          <p:cNvSpPr/>
          <p:nvPr/>
        </p:nvSpPr>
        <p:spPr>
          <a:xfrm>
            <a:off x="5271672" y="2406964"/>
            <a:ext cx="2761649"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id="{2740A1E7-29A7-AD45-4728-7B15B033E26E}"/>
              </a:ext>
            </a:extLst>
          </p:cNvPr>
          <p:cNvSpPr txBox="1"/>
          <p:nvPr/>
        </p:nvSpPr>
        <p:spPr>
          <a:xfrm>
            <a:off x="3326641" y="4153154"/>
            <a:ext cx="4716624" cy="646331"/>
          </a:xfrm>
          <a:prstGeom prst="rect">
            <a:avLst/>
          </a:prstGeom>
          <a:solidFill>
            <a:schemeClr val="accent1"/>
          </a:solidFill>
        </p:spPr>
        <p:txBody>
          <a:bodyPr wrap="square">
            <a:spAutoFit/>
          </a:bodyPr>
          <a:lstStyle/>
          <a:p>
            <a:pPr algn="l"/>
            <a:r>
              <a:rPr lang="en-US" dirty="0">
                <a:solidFill>
                  <a:schemeClr val="bg1"/>
                </a:solidFill>
                <a:latin typeface="Udemy Sans"/>
              </a:rPr>
              <a:t>Please open visual studio code and open “</a:t>
            </a:r>
            <a:r>
              <a:rPr lang="en-US" dirty="0" err="1">
                <a:solidFill>
                  <a:schemeClr val="bg1"/>
                </a:solidFill>
                <a:latin typeface="Udemy Sans"/>
              </a:rPr>
              <a:t>nodejs</a:t>
            </a:r>
            <a:r>
              <a:rPr lang="en-US" dirty="0">
                <a:solidFill>
                  <a:schemeClr val="bg1"/>
                </a:solidFill>
                <a:latin typeface="Udemy Sans"/>
              </a:rPr>
              <a:t>-app-starting-setup”</a:t>
            </a:r>
          </a:p>
        </p:txBody>
      </p:sp>
      <p:pic>
        <p:nvPicPr>
          <p:cNvPr id="44" name="Immagine 43">
            <a:extLst>
              <a:ext uri="{FF2B5EF4-FFF2-40B4-BE49-F238E27FC236}">
                <a16:creationId xmlns:a16="http://schemas.microsoft.com/office/drawing/2014/main" id="{0A997F80-B425-0E03-9E2F-60B9D30FB009}"/>
              </a:ext>
            </a:extLst>
          </p:cNvPr>
          <p:cNvPicPr>
            <a:picLocks noChangeAspect="1"/>
          </p:cNvPicPr>
          <p:nvPr/>
        </p:nvPicPr>
        <p:blipFill>
          <a:blip r:embed="rId14"/>
          <a:stretch>
            <a:fillRect/>
          </a:stretch>
        </p:blipFill>
        <p:spPr>
          <a:xfrm>
            <a:off x="303693" y="914099"/>
            <a:ext cx="8740159" cy="5367928"/>
          </a:xfrm>
          <a:prstGeom prst="rect">
            <a:avLst/>
          </a:prstGeom>
        </p:spPr>
      </p:pic>
      <p:pic>
        <p:nvPicPr>
          <p:cNvPr id="46" name="Immagine 45">
            <a:extLst>
              <a:ext uri="{FF2B5EF4-FFF2-40B4-BE49-F238E27FC236}">
                <a16:creationId xmlns:a16="http://schemas.microsoft.com/office/drawing/2014/main" id="{0DB421C3-5101-1316-BCFB-484E7CB7EA99}"/>
              </a:ext>
            </a:extLst>
          </p:cNvPr>
          <p:cNvPicPr>
            <a:picLocks noChangeAspect="1"/>
          </p:cNvPicPr>
          <p:nvPr/>
        </p:nvPicPr>
        <p:blipFill>
          <a:blip r:embed="rId15"/>
          <a:stretch>
            <a:fillRect/>
          </a:stretch>
        </p:blipFill>
        <p:spPr>
          <a:xfrm>
            <a:off x="1706497" y="4097967"/>
            <a:ext cx="7413775" cy="2153330"/>
          </a:xfrm>
          <a:prstGeom prst="rect">
            <a:avLst/>
          </a:prstGeom>
        </p:spPr>
      </p:pic>
      <p:sp>
        <p:nvSpPr>
          <p:cNvPr id="47" name="Ovale 46">
            <a:extLst>
              <a:ext uri="{FF2B5EF4-FFF2-40B4-BE49-F238E27FC236}">
                <a16:creationId xmlns:a16="http://schemas.microsoft.com/office/drawing/2014/main" id="{269E1D42-EAFC-BD92-7D56-3F2BC2E13301}"/>
              </a:ext>
            </a:extLst>
          </p:cNvPr>
          <p:cNvSpPr/>
          <p:nvPr/>
        </p:nvSpPr>
        <p:spPr>
          <a:xfrm>
            <a:off x="6734886" y="3879865"/>
            <a:ext cx="2297436" cy="5757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9" name="Immagine 48">
            <a:extLst>
              <a:ext uri="{FF2B5EF4-FFF2-40B4-BE49-F238E27FC236}">
                <a16:creationId xmlns:a16="http://schemas.microsoft.com/office/drawing/2014/main" id="{2B8C9B69-9230-52A6-1F46-C4303A7A7B76}"/>
              </a:ext>
            </a:extLst>
          </p:cNvPr>
          <p:cNvPicPr>
            <a:picLocks noChangeAspect="1"/>
          </p:cNvPicPr>
          <p:nvPr/>
        </p:nvPicPr>
        <p:blipFill>
          <a:blip r:embed="rId16"/>
          <a:stretch>
            <a:fillRect/>
          </a:stretch>
        </p:blipFill>
        <p:spPr>
          <a:xfrm>
            <a:off x="1668325" y="4073430"/>
            <a:ext cx="7383270" cy="2177867"/>
          </a:xfrm>
          <a:prstGeom prst="rect">
            <a:avLst/>
          </a:prstGeom>
        </p:spPr>
      </p:pic>
      <p:sp>
        <p:nvSpPr>
          <p:cNvPr id="50" name="Ovale 49">
            <a:extLst>
              <a:ext uri="{FF2B5EF4-FFF2-40B4-BE49-F238E27FC236}">
                <a16:creationId xmlns:a16="http://schemas.microsoft.com/office/drawing/2014/main" id="{3EA454EB-7B7E-CA12-2BD6-BAE9B9DB9962}"/>
              </a:ext>
            </a:extLst>
          </p:cNvPr>
          <p:cNvSpPr/>
          <p:nvPr/>
        </p:nvSpPr>
        <p:spPr>
          <a:xfrm>
            <a:off x="6941356" y="4122424"/>
            <a:ext cx="1080120" cy="398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42DC5540-0D24-E2F8-D454-A81CA6F847D1}"/>
              </a:ext>
            </a:extLst>
          </p:cNvPr>
          <p:cNvSpPr/>
          <p:nvPr/>
        </p:nvSpPr>
        <p:spPr>
          <a:xfrm>
            <a:off x="1749422" y="4294259"/>
            <a:ext cx="1080120" cy="398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CasellaDiTesto 51">
            <a:extLst>
              <a:ext uri="{FF2B5EF4-FFF2-40B4-BE49-F238E27FC236}">
                <a16:creationId xmlns:a16="http://schemas.microsoft.com/office/drawing/2014/main" id="{AB3B27CC-D4B7-05CD-A3E9-3BCE39C0CA0A}"/>
              </a:ext>
            </a:extLst>
          </p:cNvPr>
          <p:cNvSpPr txBox="1"/>
          <p:nvPr/>
        </p:nvSpPr>
        <p:spPr>
          <a:xfrm>
            <a:off x="558776" y="2230485"/>
            <a:ext cx="7174843" cy="2031325"/>
          </a:xfrm>
          <a:prstGeom prst="rect">
            <a:avLst/>
          </a:prstGeom>
          <a:solidFill>
            <a:schemeClr val="accent1"/>
          </a:solidFill>
        </p:spPr>
        <p:txBody>
          <a:bodyPr wrap="square">
            <a:spAutoFit/>
          </a:bodyPr>
          <a:lstStyle/>
          <a:p>
            <a:r>
              <a:rPr lang="en-US" dirty="0">
                <a:solidFill>
                  <a:schemeClr val="bg1"/>
                </a:solidFill>
              </a:rPr>
              <a:t>But if we already got the image, which we </a:t>
            </a:r>
            <a:r>
              <a:rPr lang="en-US" dirty="0" err="1">
                <a:solidFill>
                  <a:schemeClr val="bg1"/>
                </a:solidFill>
              </a:rPr>
              <a:t>wanna</a:t>
            </a:r>
            <a:r>
              <a:rPr lang="en-US" dirty="0">
                <a:solidFill>
                  <a:schemeClr val="bg1"/>
                </a:solidFill>
              </a:rPr>
              <a:t> use, we can also reuse that because Docker has a command, which we can use for renaming, for retagging images.</a:t>
            </a:r>
          </a:p>
          <a:p>
            <a:endParaRPr lang="en-US" dirty="0">
              <a:solidFill>
                <a:schemeClr val="bg1"/>
              </a:solidFill>
            </a:endParaRPr>
          </a:p>
          <a:p>
            <a:pPr algn="ctr"/>
            <a:r>
              <a:rPr lang="en-US" b="1" dirty="0">
                <a:solidFill>
                  <a:schemeClr val="bg1"/>
                </a:solidFill>
              </a:rPr>
              <a:t>docker tag </a:t>
            </a:r>
            <a:r>
              <a:rPr lang="en-US" b="1" dirty="0" err="1">
                <a:solidFill>
                  <a:schemeClr val="bg1"/>
                </a:solidFill>
              </a:rPr>
              <a:t>imagename:tagname</a:t>
            </a:r>
            <a:r>
              <a:rPr lang="en-US" b="1" dirty="0">
                <a:solidFill>
                  <a:schemeClr val="bg1"/>
                </a:solidFill>
              </a:rPr>
              <a:t> </a:t>
            </a:r>
            <a:r>
              <a:rPr lang="en-US" b="1" dirty="0" err="1">
                <a:solidFill>
                  <a:schemeClr val="bg1"/>
                </a:solidFill>
              </a:rPr>
              <a:t>dgobbo</a:t>
            </a:r>
            <a:r>
              <a:rPr lang="en-US" b="1" dirty="0">
                <a:solidFill>
                  <a:schemeClr val="bg1"/>
                </a:solidFill>
              </a:rPr>
              <a:t>/</a:t>
            </a:r>
            <a:r>
              <a:rPr lang="en-US" b="1" dirty="0" err="1">
                <a:solidFill>
                  <a:schemeClr val="bg1"/>
                </a:solidFill>
              </a:rPr>
              <a:t>applicazioni:tagname</a:t>
            </a:r>
            <a:endParaRPr lang="en-US" b="1" dirty="0">
              <a:solidFill>
                <a:schemeClr val="bg1"/>
              </a:solidFill>
            </a:endParaRPr>
          </a:p>
          <a:p>
            <a:pPr algn="ctr"/>
            <a:endParaRPr lang="en-US" b="1" dirty="0">
              <a:solidFill>
                <a:schemeClr val="bg1"/>
              </a:solidFill>
            </a:endParaRPr>
          </a:p>
          <a:p>
            <a:pPr algn="ctr"/>
            <a:r>
              <a:rPr lang="en-US" b="1" dirty="0">
                <a:solidFill>
                  <a:schemeClr val="bg1"/>
                </a:solidFill>
              </a:rPr>
              <a:t>REMEMBER: </a:t>
            </a:r>
            <a:r>
              <a:rPr lang="en-US" b="1" dirty="0" err="1">
                <a:solidFill>
                  <a:schemeClr val="bg1"/>
                </a:solidFill>
              </a:rPr>
              <a:t>thic</a:t>
            </a:r>
            <a:r>
              <a:rPr lang="en-US" b="1" dirty="0">
                <a:solidFill>
                  <a:schemeClr val="bg1"/>
                </a:solidFill>
              </a:rPr>
              <a:t> command create a copy of original image</a:t>
            </a:r>
          </a:p>
        </p:txBody>
      </p:sp>
      <p:pic>
        <p:nvPicPr>
          <p:cNvPr id="54" name="Immagine 53">
            <a:extLst>
              <a:ext uri="{FF2B5EF4-FFF2-40B4-BE49-F238E27FC236}">
                <a16:creationId xmlns:a16="http://schemas.microsoft.com/office/drawing/2014/main" id="{937E7CE1-08F1-D377-CFB7-E55AC578CFA6}"/>
              </a:ext>
            </a:extLst>
          </p:cNvPr>
          <p:cNvPicPr>
            <a:picLocks noChangeAspect="1"/>
          </p:cNvPicPr>
          <p:nvPr/>
        </p:nvPicPr>
        <p:blipFill>
          <a:blip r:embed="rId17"/>
          <a:stretch>
            <a:fillRect/>
          </a:stretch>
        </p:blipFill>
        <p:spPr>
          <a:xfrm>
            <a:off x="1835614" y="4105592"/>
            <a:ext cx="7232586" cy="2145705"/>
          </a:xfrm>
          <a:prstGeom prst="rect">
            <a:avLst/>
          </a:prstGeom>
        </p:spPr>
      </p:pic>
      <p:sp>
        <p:nvSpPr>
          <p:cNvPr id="55" name="Ovale 54">
            <a:extLst>
              <a:ext uri="{FF2B5EF4-FFF2-40B4-BE49-F238E27FC236}">
                <a16:creationId xmlns:a16="http://schemas.microsoft.com/office/drawing/2014/main" id="{B4B9A4C9-68C8-40D5-91AC-F9E806B5E92D}"/>
              </a:ext>
            </a:extLst>
          </p:cNvPr>
          <p:cNvSpPr/>
          <p:nvPr/>
        </p:nvSpPr>
        <p:spPr>
          <a:xfrm>
            <a:off x="5476167" y="4158595"/>
            <a:ext cx="1080120" cy="4535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180D7EEE-9C5B-DB43-4675-E8AAF0E8D4FB}"/>
              </a:ext>
            </a:extLst>
          </p:cNvPr>
          <p:cNvSpPr/>
          <p:nvPr/>
        </p:nvSpPr>
        <p:spPr>
          <a:xfrm>
            <a:off x="1616253" y="4423802"/>
            <a:ext cx="1080120" cy="4535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8" name="Immagine 57">
            <a:extLst>
              <a:ext uri="{FF2B5EF4-FFF2-40B4-BE49-F238E27FC236}">
                <a16:creationId xmlns:a16="http://schemas.microsoft.com/office/drawing/2014/main" id="{5531AD0A-FEED-F124-90A2-4C2B4E5447A3}"/>
              </a:ext>
            </a:extLst>
          </p:cNvPr>
          <p:cNvPicPr>
            <a:picLocks noChangeAspect="1"/>
          </p:cNvPicPr>
          <p:nvPr/>
        </p:nvPicPr>
        <p:blipFill>
          <a:blip r:embed="rId18"/>
          <a:stretch>
            <a:fillRect/>
          </a:stretch>
        </p:blipFill>
        <p:spPr>
          <a:xfrm>
            <a:off x="1864204" y="5193992"/>
            <a:ext cx="5897613" cy="463035"/>
          </a:xfrm>
          <a:prstGeom prst="rect">
            <a:avLst/>
          </a:prstGeom>
        </p:spPr>
      </p:pic>
      <p:sp>
        <p:nvSpPr>
          <p:cNvPr id="59" name="Ovale 58">
            <a:extLst>
              <a:ext uri="{FF2B5EF4-FFF2-40B4-BE49-F238E27FC236}">
                <a16:creationId xmlns:a16="http://schemas.microsoft.com/office/drawing/2014/main" id="{B7F56BAA-1633-17A9-8CD7-2EE38A5446DE}"/>
              </a:ext>
            </a:extLst>
          </p:cNvPr>
          <p:cNvSpPr/>
          <p:nvPr/>
        </p:nvSpPr>
        <p:spPr>
          <a:xfrm>
            <a:off x="5830576" y="5077553"/>
            <a:ext cx="1080120" cy="267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B9553B32-3398-8556-0027-2F36C861EBF9}"/>
              </a:ext>
            </a:extLst>
          </p:cNvPr>
          <p:cNvSpPr/>
          <p:nvPr/>
        </p:nvSpPr>
        <p:spPr>
          <a:xfrm>
            <a:off x="1698753" y="5258782"/>
            <a:ext cx="1548569" cy="2674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ED8B2F6A-6A50-9DF3-B3BB-EAA45476E3D6}"/>
              </a:ext>
            </a:extLst>
          </p:cNvPr>
          <p:cNvSpPr/>
          <p:nvPr/>
        </p:nvSpPr>
        <p:spPr>
          <a:xfrm>
            <a:off x="5890740" y="5359256"/>
            <a:ext cx="2126498" cy="3270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3" name="Immagine 62">
            <a:extLst>
              <a:ext uri="{FF2B5EF4-FFF2-40B4-BE49-F238E27FC236}">
                <a16:creationId xmlns:a16="http://schemas.microsoft.com/office/drawing/2014/main" id="{5CDF065F-D550-CAE8-73FF-BE460CDFD9D1}"/>
              </a:ext>
            </a:extLst>
          </p:cNvPr>
          <p:cNvPicPr>
            <a:picLocks noChangeAspect="1"/>
          </p:cNvPicPr>
          <p:nvPr/>
        </p:nvPicPr>
        <p:blipFill>
          <a:blip r:embed="rId19"/>
          <a:stretch>
            <a:fillRect/>
          </a:stretch>
        </p:blipFill>
        <p:spPr>
          <a:xfrm>
            <a:off x="1689012" y="4123440"/>
            <a:ext cx="7421519" cy="2166212"/>
          </a:xfrm>
          <a:prstGeom prst="rect">
            <a:avLst/>
          </a:prstGeom>
        </p:spPr>
      </p:pic>
      <p:sp>
        <p:nvSpPr>
          <p:cNvPr id="64" name="Ovale 63">
            <a:extLst>
              <a:ext uri="{FF2B5EF4-FFF2-40B4-BE49-F238E27FC236}">
                <a16:creationId xmlns:a16="http://schemas.microsoft.com/office/drawing/2014/main" id="{DE0FBFCA-120A-5BE2-A4F0-F9FFFD8F79F7}"/>
              </a:ext>
            </a:extLst>
          </p:cNvPr>
          <p:cNvSpPr/>
          <p:nvPr/>
        </p:nvSpPr>
        <p:spPr>
          <a:xfrm>
            <a:off x="1567086" y="4666422"/>
            <a:ext cx="4733106" cy="16631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6" name="Immagine 65">
            <a:extLst>
              <a:ext uri="{FF2B5EF4-FFF2-40B4-BE49-F238E27FC236}">
                <a16:creationId xmlns:a16="http://schemas.microsoft.com/office/drawing/2014/main" id="{2FA666C3-5C27-CF7F-4CE2-A1D2D7A0CC66}"/>
              </a:ext>
            </a:extLst>
          </p:cNvPr>
          <p:cNvPicPr>
            <a:picLocks noChangeAspect="1"/>
          </p:cNvPicPr>
          <p:nvPr/>
        </p:nvPicPr>
        <p:blipFill>
          <a:blip r:embed="rId20"/>
          <a:stretch>
            <a:fillRect/>
          </a:stretch>
        </p:blipFill>
        <p:spPr>
          <a:xfrm>
            <a:off x="588909" y="826656"/>
            <a:ext cx="8189730" cy="5502879"/>
          </a:xfrm>
          <a:prstGeom prst="rect">
            <a:avLst/>
          </a:prstGeom>
        </p:spPr>
      </p:pic>
      <p:sp>
        <p:nvSpPr>
          <p:cNvPr id="67" name="Ovale 66">
            <a:extLst>
              <a:ext uri="{FF2B5EF4-FFF2-40B4-BE49-F238E27FC236}">
                <a16:creationId xmlns:a16="http://schemas.microsoft.com/office/drawing/2014/main" id="{1F5BAC4F-63C1-68C7-99B0-D5F1DFA8F149}"/>
              </a:ext>
            </a:extLst>
          </p:cNvPr>
          <p:cNvSpPr/>
          <p:nvPr/>
        </p:nvSpPr>
        <p:spPr>
          <a:xfrm>
            <a:off x="607291" y="391050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CasellaDiTesto 68">
            <a:extLst>
              <a:ext uri="{FF2B5EF4-FFF2-40B4-BE49-F238E27FC236}">
                <a16:creationId xmlns:a16="http://schemas.microsoft.com/office/drawing/2014/main" id="{ECD614D0-C5B9-94EA-807F-816FEF64C9E2}"/>
              </a:ext>
            </a:extLst>
          </p:cNvPr>
          <p:cNvSpPr txBox="1"/>
          <p:nvPr/>
        </p:nvSpPr>
        <p:spPr>
          <a:xfrm>
            <a:off x="2286000" y="3105835"/>
            <a:ext cx="4572000" cy="3416320"/>
          </a:xfrm>
          <a:prstGeom prst="rect">
            <a:avLst/>
          </a:prstGeom>
          <a:solidFill>
            <a:schemeClr val="accent1"/>
          </a:solidFill>
        </p:spPr>
        <p:txBody>
          <a:bodyPr wrap="square">
            <a:spAutoFit/>
          </a:bodyPr>
          <a:lstStyle/>
          <a:p>
            <a:pPr algn="l"/>
            <a:r>
              <a:rPr lang="en-US" b="0" i="0" dirty="0">
                <a:solidFill>
                  <a:schemeClr val="bg1"/>
                </a:solidFill>
                <a:effectLst/>
                <a:latin typeface="Udemy Sans"/>
              </a:rPr>
              <a:t>It does not upload my entire image,</a:t>
            </a:r>
          </a:p>
          <a:p>
            <a:pPr algn="l"/>
            <a:r>
              <a:rPr lang="en-US" b="0" i="0" dirty="0">
                <a:solidFill>
                  <a:schemeClr val="bg1"/>
                </a:solidFill>
                <a:effectLst/>
                <a:latin typeface="Udemy Sans"/>
              </a:rPr>
              <a:t>which is pretty big.</a:t>
            </a:r>
          </a:p>
          <a:p>
            <a:pPr algn="l"/>
            <a:endParaRPr lang="en-US" dirty="0">
              <a:solidFill>
                <a:schemeClr val="bg1"/>
              </a:solidFill>
              <a:latin typeface="Udemy Sans"/>
            </a:endParaRPr>
          </a:p>
          <a:p>
            <a:pPr algn="l"/>
            <a:r>
              <a:rPr lang="en-US" b="0" i="0" dirty="0">
                <a:solidFill>
                  <a:schemeClr val="bg1"/>
                </a:solidFill>
                <a:effectLst/>
                <a:latin typeface="Udemy Sans"/>
              </a:rPr>
              <a:t>the node image is already</a:t>
            </a:r>
            <a:r>
              <a:rPr lang="en-US" b="0" i="0" u="sng" dirty="0">
                <a:solidFill>
                  <a:schemeClr val="bg1"/>
                </a:solidFill>
                <a:effectLst/>
                <a:latin typeface="Udemy Sans"/>
              </a:rPr>
              <a:t> on Docker Hub,</a:t>
            </a:r>
          </a:p>
          <a:p>
            <a:pPr algn="l"/>
            <a:r>
              <a:rPr lang="en-US" b="0" i="0" dirty="0">
                <a:solidFill>
                  <a:schemeClr val="bg1"/>
                </a:solidFill>
                <a:effectLst/>
                <a:latin typeface="Udemy Sans"/>
              </a:rPr>
              <a:t>so it establishes a connection to that node image and only pushes the extra code it needs,</a:t>
            </a:r>
          </a:p>
          <a:p>
            <a:pPr algn="l"/>
            <a:r>
              <a:rPr lang="en-US" b="0" i="0" dirty="0">
                <a:solidFill>
                  <a:schemeClr val="bg1"/>
                </a:solidFill>
                <a:effectLst/>
                <a:latin typeface="Udemy Sans"/>
              </a:rPr>
              <a:t>only the extra information and not the entire node image again</a:t>
            </a:r>
          </a:p>
          <a:p>
            <a:pPr algn="l"/>
            <a:endParaRPr lang="en-US" dirty="0">
              <a:solidFill>
                <a:schemeClr val="bg1"/>
              </a:solidFill>
              <a:latin typeface="Udemy Sans"/>
            </a:endParaRPr>
          </a:p>
          <a:p>
            <a:pPr algn="l"/>
            <a:r>
              <a:rPr lang="en-US" b="0" i="0" dirty="0">
                <a:solidFill>
                  <a:schemeClr val="bg1"/>
                </a:solidFill>
                <a:effectLst/>
                <a:latin typeface="Udemy Sans"/>
              </a:rPr>
              <a:t>THIS SAVE SOME SPACE ON DOCKER HUB AND SAVE SOME BANDWIDTH</a:t>
            </a:r>
          </a:p>
          <a:p>
            <a:pPr algn="l"/>
            <a:endParaRPr lang="en-US" b="0" i="0" dirty="0">
              <a:solidFill>
                <a:schemeClr val="bg1"/>
              </a:solidFill>
              <a:effectLst/>
              <a:latin typeface="Udemy Sans"/>
            </a:endParaRPr>
          </a:p>
        </p:txBody>
      </p:sp>
    </p:spTree>
    <p:extLst>
      <p:ext uri="{BB962C8B-B14F-4D97-AF65-F5344CB8AC3E}">
        <p14:creationId xmlns:p14="http://schemas.microsoft.com/office/powerpoint/2010/main" val="272022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500"/>
                                        <p:tgtEl>
                                          <p:spTgt spid="4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fade">
                                      <p:cBhvr>
                                        <p:cTn id="127" dur="500"/>
                                        <p:tgtEl>
                                          <p:spTgt spid="4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1"/>
                                        </p:tgtEl>
                                        <p:attrNameLst>
                                          <p:attrName>style.visibility</p:attrName>
                                        </p:attrNameLst>
                                      </p:cBhvr>
                                      <p:to>
                                        <p:strVal val="visible"/>
                                      </p:to>
                                    </p:set>
                                    <p:animEffect transition="in" filter="fade">
                                      <p:cBhvr>
                                        <p:cTn id="137" dur="500"/>
                                        <p:tgtEl>
                                          <p:spTgt spid="5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xit" presetSubtype="0" fill="hold" grpId="1" nodeType="clickEffect">
                                  <p:stCondLst>
                                    <p:cond delay="0"/>
                                  </p:stCondLst>
                                  <p:childTnLst>
                                    <p:animEffect transition="out" filter="fade">
                                      <p:cBhvr>
                                        <p:cTn id="146" dur="500"/>
                                        <p:tgtEl>
                                          <p:spTgt spid="52"/>
                                        </p:tgtEl>
                                      </p:cBhvr>
                                    </p:animEffect>
                                    <p:set>
                                      <p:cBhvr>
                                        <p:cTn id="147" dur="1" fill="hold">
                                          <p:stCondLst>
                                            <p:cond delay="499"/>
                                          </p:stCondLst>
                                        </p:cTn>
                                        <p:tgtEl>
                                          <p:spTgt spid="52"/>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500"/>
                                        <p:tgtEl>
                                          <p:spTgt spid="54"/>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500"/>
                                        <p:tgtEl>
                                          <p:spTgt spid="55"/>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56"/>
                                        </p:tgtEl>
                                        <p:attrNameLst>
                                          <p:attrName>style.visibility</p:attrName>
                                        </p:attrNameLst>
                                      </p:cBhvr>
                                      <p:to>
                                        <p:strVal val="visible"/>
                                      </p:to>
                                    </p:set>
                                    <p:animEffect transition="in" filter="fade">
                                      <p:cBhvr>
                                        <p:cTn id="162" dur="500"/>
                                        <p:tgtEl>
                                          <p:spTgt spid="56"/>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58"/>
                                        </p:tgtEl>
                                        <p:attrNameLst>
                                          <p:attrName>style.visibility</p:attrName>
                                        </p:attrNameLst>
                                      </p:cBhvr>
                                      <p:to>
                                        <p:strVal val="visible"/>
                                      </p:to>
                                    </p:set>
                                    <p:animEffect transition="in" filter="fade">
                                      <p:cBhvr>
                                        <p:cTn id="167" dur="500"/>
                                        <p:tgtEl>
                                          <p:spTgt spid="58"/>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fade">
                                      <p:cBhvr>
                                        <p:cTn id="177" dur="500"/>
                                        <p:tgtEl>
                                          <p:spTgt spid="60"/>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61"/>
                                        </p:tgtEl>
                                        <p:attrNameLst>
                                          <p:attrName>style.visibility</p:attrName>
                                        </p:attrNameLst>
                                      </p:cBhvr>
                                      <p:to>
                                        <p:strVal val="visible"/>
                                      </p:to>
                                    </p:set>
                                    <p:animEffect transition="in" filter="fade">
                                      <p:cBhvr>
                                        <p:cTn id="182" dur="500"/>
                                        <p:tgtEl>
                                          <p:spTgt spid="61"/>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63"/>
                                        </p:tgtEl>
                                        <p:attrNameLst>
                                          <p:attrName>style.visibility</p:attrName>
                                        </p:attrNameLst>
                                      </p:cBhvr>
                                      <p:to>
                                        <p:strVal val="visible"/>
                                      </p:to>
                                    </p:set>
                                    <p:animEffect transition="in" filter="fade">
                                      <p:cBhvr>
                                        <p:cTn id="187" dur="500"/>
                                        <p:tgtEl>
                                          <p:spTgt spid="63"/>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64"/>
                                        </p:tgtEl>
                                        <p:attrNameLst>
                                          <p:attrName>style.visibility</p:attrName>
                                        </p:attrNameLst>
                                      </p:cBhvr>
                                      <p:to>
                                        <p:strVal val="visible"/>
                                      </p:to>
                                    </p:set>
                                    <p:animEffect transition="in" filter="fade">
                                      <p:cBhvr>
                                        <p:cTn id="192" dur="500"/>
                                        <p:tgtEl>
                                          <p:spTgt spid="64"/>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66"/>
                                        </p:tgtEl>
                                        <p:attrNameLst>
                                          <p:attrName>style.visibility</p:attrName>
                                        </p:attrNameLst>
                                      </p:cBhvr>
                                      <p:to>
                                        <p:strVal val="visible"/>
                                      </p:to>
                                    </p:set>
                                    <p:animEffect transition="in" filter="fade">
                                      <p:cBhvr>
                                        <p:cTn id="197" dur="500"/>
                                        <p:tgtEl>
                                          <p:spTgt spid="66"/>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67"/>
                                        </p:tgtEl>
                                        <p:attrNameLst>
                                          <p:attrName>style.visibility</p:attrName>
                                        </p:attrNameLst>
                                      </p:cBhvr>
                                      <p:to>
                                        <p:strVal val="visible"/>
                                      </p:to>
                                    </p:set>
                                    <p:animEffect transition="in" filter="fade">
                                      <p:cBhvr>
                                        <p:cTn id="202" dur="500"/>
                                        <p:tgtEl>
                                          <p:spTgt spid="67"/>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69"/>
                                        </p:tgtEl>
                                        <p:attrNameLst>
                                          <p:attrName>style.visibility</p:attrName>
                                        </p:attrNameLst>
                                      </p:cBhvr>
                                      <p:to>
                                        <p:strVal val="visible"/>
                                      </p:to>
                                    </p:set>
                                    <p:animEffect transition="in" filter="fade">
                                      <p:cBhvr>
                                        <p:cTn id="20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21" grpId="0" animBg="1"/>
      <p:bldP spid="24" grpId="0" animBg="1"/>
      <p:bldP spid="29" grpId="0" animBg="1"/>
      <p:bldP spid="32" grpId="0" animBg="1"/>
      <p:bldP spid="33" grpId="0" animBg="1"/>
      <p:bldP spid="34" grpId="0" animBg="1"/>
      <p:bldP spid="35" grpId="0" animBg="1"/>
      <p:bldP spid="36" grpId="0" animBg="1"/>
      <p:bldP spid="37" grpId="0" animBg="1"/>
      <p:bldP spid="40" grpId="0" animBg="1"/>
      <p:bldP spid="41" grpId="0" animBg="1"/>
      <p:bldP spid="42" grpId="0" animBg="1"/>
      <p:bldP spid="47" grpId="0" animBg="1"/>
      <p:bldP spid="50" grpId="0" animBg="1"/>
      <p:bldP spid="51" grpId="0" animBg="1"/>
      <p:bldP spid="52" grpId="0" animBg="1"/>
      <p:bldP spid="52" grpId="1" animBg="1"/>
      <p:bldP spid="55" grpId="0" animBg="1"/>
      <p:bldP spid="56" grpId="0" animBg="1"/>
      <p:bldP spid="59" grpId="0" animBg="1"/>
      <p:bldP spid="60" grpId="0" animBg="1"/>
      <p:bldP spid="61" grpId="0" animBg="1"/>
      <p:bldP spid="64" grpId="0" animBg="1"/>
      <p:bldP spid="67" grpId="0" animBg="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74705912"/>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467544" y="2457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6BA19F1D-6F18-F1F1-6613-8A74A917B962}"/>
              </a:ext>
            </a:extLst>
          </p:cNvPr>
          <p:cNvPicPr>
            <a:picLocks noChangeAspect="1"/>
          </p:cNvPicPr>
          <p:nvPr/>
        </p:nvPicPr>
        <p:blipFill>
          <a:blip r:embed="rId7"/>
          <a:stretch>
            <a:fillRect/>
          </a:stretch>
        </p:blipFill>
        <p:spPr>
          <a:xfrm>
            <a:off x="323528" y="999054"/>
            <a:ext cx="8496944" cy="925257"/>
          </a:xfrm>
          <a:prstGeom prst="rect">
            <a:avLst/>
          </a:prstGeom>
        </p:spPr>
      </p:pic>
      <p:sp>
        <p:nvSpPr>
          <p:cNvPr id="6" name="Ovale 5">
            <a:extLst>
              <a:ext uri="{FF2B5EF4-FFF2-40B4-BE49-F238E27FC236}">
                <a16:creationId xmlns:a16="http://schemas.microsoft.com/office/drawing/2014/main" id="{808D0538-430E-A51B-ED64-9E6589532B1F}"/>
              </a:ext>
            </a:extLst>
          </p:cNvPr>
          <p:cNvSpPr/>
          <p:nvPr/>
        </p:nvSpPr>
        <p:spPr>
          <a:xfrm>
            <a:off x="4860032" y="930121"/>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979639B4-CB74-9B7F-6911-1AB328C28B6A}"/>
              </a:ext>
            </a:extLst>
          </p:cNvPr>
          <p:cNvPicPr>
            <a:picLocks noChangeAspect="1"/>
          </p:cNvPicPr>
          <p:nvPr/>
        </p:nvPicPr>
        <p:blipFill>
          <a:blip r:embed="rId8"/>
          <a:stretch>
            <a:fillRect/>
          </a:stretch>
        </p:blipFill>
        <p:spPr>
          <a:xfrm>
            <a:off x="323528" y="1448700"/>
            <a:ext cx="8496944" cy="1667918"/>
          </a:xfrm>
          <a:prstGeom prst="rect">
            <a:avLst/>
          </a:prstGeom>
        </p:spPr>
      </p:pic>
      <p:sp>
        <p:nvSpPr>
          <p:cNvPr id="11" name="Ovale 10">
            <a:extLst>
              <a:ext uri="{FF2B5EF4-FFF2-40B4-BE49-F238E27FC236}">
                <a16:creationId xmlns:a16="http://schemas.microsoft.com/office/drawing/2014/main" id="{C15F6FD6-191A-5217-F3D7-E763C4BCB18A}"/>
              </a:ext>
            </a:extLst>
          </p:cNvPr>
          <p:cNvSpPr/>
          <p:nvPr/>
        </p:nvSpPr>
        <p:spPr>
          <a:xfrm>
            <a:off x="3090153" y="1461682"/>
            <a:ext cx="423664" cy="3661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01B36FEC-DC04-17D5-57A9-96144D0C0DB8}"/>
              </a:ext>
            </a:extLst>
          </p:cNvPr>
          <p:cNvPicPr>
            <a:picLocks noChangeAspect="1"/>
          </p:cNvPicPr>
          <p:nvPr/>
        </p:nvPicPr>
        <p:blipFill>
          <a:blip r:embed="rId9"/>
          <a:stretch>
            <a:fillRect/>
          </a:stretch>
        </p:blipFill>
        <p:spPr>
          <a:xfrm>
            <a:off x="323528" y="2854855"/>
            <a:ext cx="8496944" cy="574145"/>
          </a:xfrm>
          <a:prstGeom prst="rect">
            <a:avLst/>
          </a:prstGeom>
        </p:spPr>
      </p:pic>
      <p:sp>
        <p:nvSpPr>
          <p:cNvPr id="15" name="Ovale 14">
            <a:extLst>
              <a:ext uri="{FF2B5EF4-FFF2-40B4-BE49-F238E27FC236}">
                <a16:creationId xmlns:a16="http://schemas.microsoft.com/office/drawing/2014/main" id="{280108A2-A96A-F7C7-BD13-9E189B5FA283}"/>
              </a:ext>
            </a:extLst>
          </p:cNvPr>
          <p:cNvSpPr/>
          <p:nvPr/>
        </p:nvSpPr>
        <p:spPr>
          <a:xfrm>
            <a:off x="7199784" y="2694037"/>
            <a:ext cx="1075627" cy="486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Ovale 15">
            <a:extLst>
              <a:ext uri="{FF2B5EF4-FFF2-40B4-BE49-F238E27FC236}">
                <a16:creationId xmlns:a16="http://schemas.microsoft.com/office/drawing/2014/main" id="{F867C6C7-6406-D41B-1D88-D2340FD74C3A}"/>
              </a:ext>
            </a:extLst>
          </p:cNvPr>
          <p:cNvSpPr/>
          <p:nvPr/>
        </p:nvSpPr>
        <p:spPr>
          <a:xfrm>
            <a:off x="164678" y="2810132"/>
            <a:ext cx="3994085" cy="486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8DFF611A-EFF3-20FF-5121-1430A305D0DE}"/>
              </a:ext>
            </a:extLst>
          </p:cNvPr>
          <p:cNvPicPr>
            <a:picLocks noChangeAspect="1"/>
          </p:cNvPicPr>
          <p:nvPr/>
        </p:nvPicPr>
        <p:blipFill>
          <a:blip r:embed="rId10"/>
          <a:stretch>
            <a:fillRect/>
          </a:stretch>
        </p:blipFill>
        <p:spPr>
          <a:xfrm>
            <a:off x="323528" y="3429000"/>
            <a:ext cx="8496944" cy="2854214"/>
          </a:xfrm>
          <a:prstGeom prst="rect">
            <a:avLst/>
          </a:prstGeom>
        </p:spPr>
      </p:pic>
      <p:sp>
        <p:nvSpPr>
          <p:cNvPr id="38" name="Ovale 37">
            <a:extLst>
              <a:ext uri="{FF2B5EF4-FFF2-40B4-BE49-F238E27FC236}">
                <a16:creationId xmlns:a16="http://schemas.microsoft.com/office/drawing/2014/main" id="{18F8348E-6E0D-887A-59D3-BC9758DA07B2}"/>
              </a:ext>
            </a:extLst>
          </p:cNvPr>
          <p:cNvSpPr/>
          <p:nvPr/>
        </p:nvSpPr>
        <p:spPr>
          <a:xfrm>
            <a:off x="6642092" y="3236498"/>
            <a:ext cx="1075627" cy="486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3" name="Ovale 42">
            <a:extLst>
              <a:ext uri="{FF2B5EF4-FFF2-40B4-BE49-F238E27FC236}">
                <a16:creationId xmlns:a16="http://schemas.microsoft.com/office/drawing/2014/main" id="{2C84B270-DC89-7799-96C1-F21B4C399441}"/>
              </a:ext>
            </a:extLst>
          </p:cNvPr>
          <p:cNvSpPr/>
          <p:nvPr/>
        </p:nvSpPr>
        <p:spPr>
          <a:xfrm>
            <a:off x="6642091" y="3597330"/>
            <a:ext cx="2178381" cy="486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8" name="Immagine 47">
            <a:extLst>
              <a:ext uri="{FF2B5EF4-FFF2-40B4-BE49-F238E27FC236}">
                <a16:creationId xmlns:a16="http://schemas.microsoft.com/office/drawing/2014/main" id="{CDDF9295-33AC-4B4D-CC6A-BC8E571B2E34}"/>
              </a:ext>
            </a:extLst>
          </p:cNvPr>
          <p:cNvPicPr>
            <a:picLocks noChangeAspect="1"/>
          </p:cNvPicPr>
          <p:nvPr/>
        </p:nvPicPr>
        <p:blipFill>
          <a:blip r:embed="rId11"/>
          <a:stretch>
            <a:fillRect/>
          </a:stretch>
        </p:blipFill>
        <p:spPr>
          <a:xfrm>
            <a:off x="323528" y="5520184"/>
            <a:ext cx="8496944" cy="1337816"/>
          </a:xfrm>
          <a:prstGeom prst="rect">
            <a:avLst/>
          </a:prstGeom>
        </p:spPr>
      </p:pic>
      <p:sp>
        <p:nvSpPr>
          <p:cNvPr id="53" name="Ovale 52">
            <a:extLst>
              <a:ext uri="{FF2B5EF4-FFF2-40B4-BE49-F238E27FC236}">
                <a16:creationId xmlns:a16="http://schemas.microsoft.com/office/drawing/2014/main" id="{90CCB78D-40AC-52BB-498D-F45D3C669294}"/>
              </a:ext>
            </a:extLst>
          </p:cNvPr>
          <p:cNvSpPr/>
          <p:nvPr/>
        </p:nvSpPr>
        <p:spPr>
          <a:xfrm>
            <a:off x="4716016" y="5661248"/>
            <a:ext cx="1075627" cy="277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7" name="Ovale 56">
            <a:extLst>
              <a:ext uri="{FF2B5EF4-FFF2-40B4-BE49-F238E27FC236}">
                <a16:creationId xmlns:a16="http://schemas.microsoft.com/office/drawing/2014/main" id="{83C39BD9-D0B3-0354-0FF2-25F903163960}"/>
              </a:ext>
            </a:extLst>
          </p:cNvPr>
          <p:cNvSpPr/>
          <p:nvPr/>
        </p:nvSpPr>
        <p:spPr>
          <a:xfrm>
            <a:off x="323528" y="5865534"/>
            <a:ext cx="3600400" cy="277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2" name="Ovale 61">
            <a:extLst>
              <a:ext uri="{FF2B5EF4-FFF2-40B4-BE49-F238E27FC236}">
                <a16:creationId xmlns:a16="http://schemas.microsoft.com/office/drawing/2014/main" id="{DE8B4A7B-C597-848A-73ED-23C09E9261E2}"/>
              </a:ext>
            </a:extLst>
          </p:cNvPr>
          <p:cNvSpPr/>
          <p:nvPr/>
        </p:nvSpPr>
        <p:spPr>
          <a:xfrm>
            <a:off x="4130881" y="6005828"/>
            <a:ext cx="3600400" cy="277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5" name="Ovale 64">
            <a:extLst>
              <a:ext uri="{FF2B5EF4-FFF2-40B4-BE49-F238E27FC236}">
                <a16:creationId xmlns:a16="http://schemas.microsoft.com/office/drawing/2014/main" id="{0C870530-C015-C35B-6B0F-2EC17EB689E0}"/>
              </a:ext>
            </a:extLst>
          </p:cNvPr>
          <p:cNvSpPr/>
          <p:nvPr/>
        </p:nvSpPr>
        <p:spPr>
          <a:xfrm>
            <a:off x="4716016" y="6283214"/>
            <a:ext cx="864096" cy="277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0" name="Immagine 69">
            <a:extLst>
              <a:ext uri="{FF2B5EF4-FFF2-40B4-BE49-F238E27FC236}">
                <a16:creationId xmlns:a16="http://schemas.microsoft.com/office/drawing/2014/main" id="{56A27A10-B8BB-F95F-2209-C95CAF792E41}"/>
              </a:ext>
            </a:extLst>
          </p:cNvPr>
          <p:cNvPicPr>
            <a:picLocks noChangeAspect="1"/>
          </p:cNvPicPr>
          <p:nvPr/>
        </p:nvPicPr>
        <p:blipFill>
          <a:blip r:embed="rId12"/>
          <a:stretch>
            <a:fillRect/>
          </a:stretch>
        </p:blipFill>
        <p:spPr>
          <a:xfrm>
            <a:off x="4860032" y="6602040"/>
            <a:ext cx="1388262" cy="175888"/>
          </a:xfrm>
          <a:prstGeom prst="rect">
            <a:avLst/>
          </a:prstGeom>
        </p:spPr>
      </p:pic>
      <p:sp>
        <p:nvSpPr>
          <p:cNvPr id="71" name="Ovale 70">
            <a:extLst>
              <a:ext uri="{FF2B5EF4-FFF2-40B4-BE49-F238E27FC236}">
                <a16:creationId xmlns:a16="http://schemas.microsoft.com/office/drawing/2014/main" id="{E07755A2-B211-FD83-ACB7-11806B2D49C8}"/>
              </a:ext>
            </a:extLst>
          </p:cNvPr>
          <p:cNvSpPr/>
          <p:nvPr/>
        </p:nvSpPr>
        <p:spPr>
          <a:xfrm>
            <a:off x="4829374" y="6574036"/>
            <a:ext cx="1388261" cy="1808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9824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fade">
                                      <p:cBhvr>
                                        <p:cTn id="82" dur="500"/>
                                        <p:tgtEl>
                                          <p:spTgt spid="6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fade">
                                      <p:cBhvr>
                                        <p:cTn id="87" dur="500"/>
                                        <p:tgtEl>
                                          <p:spTgt spid="7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1" grpId="0" animBg="1"/>
      <p:bldP spid="15" grpId="0" animBg="1"/>
      <p:bldP spid="16" grpId="0" animBg="1"/>
      <p:bldP spid="38" grpId="0" animBg="1"/>
      <p:bldP spid="43" grpId="0" animBg="1"/>
      <p:bldP spid="53" grpId="0" animBg="1"/>
      <p:bldP spid="57" grpId="0" animBg="1"/>
      <p:bldP spid="62" grpId="0" animBg="1"/>
      <p:bldP spid="65" grpId="0" animBg="1"/>
      <p:bldP spid="7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630260445"/>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467544" y="24577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B0E33E60-B8E8-FCD9-6163-6C03DBE276A3}"/>
              </a:ext>
            </a:extLst>
          </p:cNvPr>
          <p:cNvPicPr>
            <a:picLocks noChangeAspect="1"/>
          </p:cNvPicPr>
          <p:nvPr/>
        </p:nvPicPr>
        <p:blipFill>
          <a:blip r:embed="rId7"/>
          <a:stretch>
            <a:fillRect/>
          </a:stretch>
        </p:blipFill>
        <p:spPr>
          <a:xfrm>
            <a:off x="799573" y="941362"/>
            <a:ext cx="7544853" cy="3477110"/>
          </a:xfrm>
          <a:prstGeom prst="rect">
            <a:avLst/>
          </a:prstGeom>
        </p:spPr>
      </p:pic>
      <p:pic>
        <p:nvPicPr>
          <p:cNvPr id="9" name="Immagine 8">
            <a:extLst>
              <a:ext uri="{FF2B5EF4-FFF2-40B4-BE49-F238E27FC236}">
                <a16:creationId xmlns:a16="http://schemas.microsoft.com/office/drawing/2014/main" id="{E8C7AF6B-DEFB-A489-7EAA-EC6CF62EECC3}"/>
              </a:ext>
            </a:extLst>
          </p:cNvPr>
          <p:cNvPicPr>
            <a:picLocks noChangeAspect="1"/>
          </p:cNvPicPr>
          <p:nvPr/>
        </p:nvPicPr>
        <p:blipFill>
          <a:blip r:embed="rId8"/>
          <a:stretch>
            <a:fillRect/>
          </a:stretch>
        </p:blipFill>
        <p:spPr>
          <a:xfrm>
            <a:off x="704310" y="4268650"/>
            <a:ext cx="7735380" cy="2572109"/>
          </a:xfrm>
          <a:prstGeom prst="rect">
            <a:avLst/>
          </a:prstGeom>
        </p:spPr>
      </p:pic>
      <p:pic>
        <p:nvPicPr>
          <p:cNvPr id="13" name="Immagine 12">
            <a:extLst>
              <a:ext uri="{FF2B5EF4-FFF2-40B4-BE49-F238E27FC236}">
                <a16:creationId xmlns:a16="http://schemas.microsoft.com/office/drawing/2014/main" id="{5421BCDB-D218-89D1-B34B-B8C25ED8237D}"/>
              </a:ext>
            </a:extLst>
          </p:cNvPr>
          <p:cNvPicPr>
            <a:picLocks noChangeAspect="1"/>
          </p:cNvPicPr>
          <p:nvPr/>
        </p:nvPicPr>
        <p:blipFill>
          <a:blip r:embed="rId9"/>
          <a:stretch>
            <a:fillRect/>
          </a:stretch>
        </p:blipFill>
        <p:spPr>
          <a:xfrm>
            <a:off x="634516" y="963896"/>
            <a:ext cx="7811590" cy="2648320"/>
          </a:xfrm>
          <a:prstGeom prst="rect">
            <a:avLst/>
          </a:prstGeom>
        </p:spPr>
      </p:pic>
      <p:pic>
        <p:nvPicPr>
          <p:cNvPr id="18" name="Immagine 17">
            <a:extLst>
              <a:ext uri="{FF2B5EF4-FFF2-40B4-BE49-F238E27FC236}">
                <a16:creationId xmlns:a16="http://schemas.microsoft.com/office/drawing/2014/main" id="{812240E0-6B1C-C2A8-A535-1F7F0D6B9947}"/>
              </a:ext>
            </a:extLst>
          </p:cNvPr>
          <p:cNvPicPr>
            <a:picLocks noChangeAspect="1"/>
          </p:cNvPicPr>
          <p:nvPr/>
        </p:nvPicPr>
        <p:blipFill>
          <a:blip r:embed="rId10"/>
          <a:stretch>
            <a:fillRect/>
          </a:stretch>
        </p:blipFill>
        <p:spPr>
          <a:xfrm>
            <a:off x="669242" y="3419304"/>
            <a:ext cx="7763958" cy="3229426"/>
          </a:xfrm>
          <a:prstGeom prst="rect">
            <a:avLst/>
          </a:prstGeom>
        </p:spPr>
      </p:pic>
    </p:spTree>
    <p:extLst>
      <p:ext uri="{BB962C8B-B14F-4D97-AF65-F5344CB8AC3E}">
        <p14:creationId xmlns:p14="http://schemas.microsoft.com/office/powerpoint/2010/main" val="393736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0698288"/>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257920" y="26064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21B26B06-2E41-E20E-6FEC-A7E9440C45F0}"/>
              </a:ext>
            </a:extLst>
          </p:cNvPr>
          <p:cNvPicPr>
            <a:picLocks noChangeAspect="1"/>
          </p:cNvPicPr>
          <p:nvPr/>
        </p:nvPicPr>
        <p:blipFill>
          <a:blip r:embed="rId7"/>
          <a:stretch>
            <a:fillRect/>
          </a:stretch>
        </p:blipFill>
        <p:spPr>
          <a:xfrm>
            <a:off x="1038410" y="906979"/>
            <a:ext cx="7038528" cy="3010455"/>
          </a:xfrm>
          <a:prstGeom prst="rect">
            <a:avLst/>
          </a:prstGeom>
        </p:spPr>
      </p:pic>
      <p:pic>
        <p:nvPicPr>
          <p:cNvPr id="9" name="Immagine 8">
            <a:extLst>
              <a:ext uri="{FF2B5EF4-FFF2-40B4-BE49-F238E27FC236}">
                <a16:creationId xmlns:a16="http://schemas.microsoft.com/office/drawing/2014/main" id="{2B3E19F5-801E-206B-0985-FBA97374BB6D}"/>
              </a:ext>
            </a:extLst>
          </p:cNvPr>
          <p:cNvPicPr>
            <a:picLocks noChangeAspect="1"/>
          </p:cNvPicPr>
          <p:nvPr/>
        </p:nvPicPr>
        <p:blipFill>
          <a:blip r:embed="rId8"/>
          <a:stretch>
            <a:fillRect/>
          </a:stretch>
        </p:blipFill>
        <p:spPr>
          <a:xfrm>
            <a:off x="1338040" y="3940302"/>
            <a:ext cx="6359237" cy="2885209"/>
          </a:xfrm>
          <a:prstGeom prst="rect">
            <a:avLst/>
          </a:prstGeom>
        </p:spPr>
      </p:pic>
      <p:pic>
        <p:nvPicPr>
          <p:cNvPr id="11" name="Immagine 10">
            <a:extLst>
              <a:ext uri="{FF2B5EF4-FFF2-40B4-BE49-F238E27FC236}">
                <a16:creationId xmlns:a16="http://schemas.microsoft.com/office/drawing/2014/main" id="{E43CFF4A-43F5-097B-F5EC-FC0A9ECFB666}"/>
              </a:ext>
            </a:extLst>
          </p:cNvPr>
          <p:cNvPicPr>
            <a:picLocks noChangeAspect="1"/>
          </p:cNvPicPr>
          <p:nvPr/>
        </p:nvPicPr>
        <p:blipFill>
          <a:blip r:embed="rId9"/>
          <a:stretch>
            <a:fillRect/>
          </a:stretch>
        </p:blipFill>
        <p:spPr>
          <a:xfrm>
            <a:off x="5436096" y="3164196"/>
            <a:ext cx="2448272" cy="552836"/>
          </a:xfrm>
          <a:prstGeom prst="rect">
            <a:avLst/>
          </a:prstGeom>
        </p:spPr>
      </p:pic>
    </p:spTree>
    <p:extLst>
      <p:ext uri="{BB962C8B-B14F-4D97-AF65-F5344CB8AC3E}">
        <p14:creationId xmlns:p14="http://schemas.microsoft.com/office/powerpoint/2010/main" val="35405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2898" y="898683"/>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D9E94E4B-1E0E-0523-0320-CB3FF81C4E1B}"/>
              </a:ext>
            </a:extLst>
          </p:cNvPr>
          <p:cNvSpPr txBox="1"/>
          <p:nvPr/>
        </p:nvSpPr>
        <p:spPr>
          <a:xfrm>
            <a:off x="2483768" y="1052736"/>
            <a:ext cx="4590660" cy="1200329"/>
          </a:xfrm>
          <a:prstGeom prst="rect">
            <a:avLst/>
          </a:prstGeom>
          <a:solidFill>
            <a:schemeClr val="accent1"/>
          </a:solidFill>
        </p:spPr>
        <p:txBody>
          <a:bodyPr wrap="square">
            <a:spAutoFit/>
          </a:bodyPr>
          <a:lstStyle/>
          <a:p>
            <a:pPr algn="ctr"/>
            <a:r>
              <a:rPr lang="en-US" dirty="0">
                <a:solidFill>
                  <a:schemeClr val="bg1"/>
                </a:solidFill>
                <a:latin typeface="Udemy Sans"/>
              </a:rPr>
              <a:t>C</a:t>
            </a:r>
            <a:r>
              <a:rPr lang="en-US" b="0" i="0" dirty="0">
                <a:solidFill>
                  <a:schemeClr val="bg1"/>
                </a:solidFill>
                <a:effectLst/>
                <a:latin typeface="Udemy Sans"/>
              </a:rPr>
              <a:t>ontainers are based on images.</a:t>
            </a:r>
          </a:p>
          <a:p>
            <a:pPr algn="ctr"/>
            <a:r>
              <a:rPr lang="en-US" dirty="0">
                <a:solidFill>
                  <a:schemeClr val="bg1"/>
                </a:solidFill>
                <a:latin typeface="Udemy Sans"/>
              </a:rPr>
              <a:t>T</a:t>
            </a:r>
            <a:r>
              <a:rPr lang="en-US" b="0" i="0" dirty="0">
                <a:solidFill>
                  <a:schemeClr val="bg1"/>
                </a:solidFill>
                <a:effectLst/>
                <a:latin typeface="Udemy Sans"/>
              </a:rPr>
              <a:t>here will be two ways</a:t>
            </a:r>
          </a:p>
          <a:p>
            <a:pPr algn="ctr"/>
            <a:r>
              <a:rPr lang="en-US" b="0" i="0" dirty="0">
                <a:solidFill>
                  <a:schemeClr val="bg1"/>
                </a:solidFill>
                <a:effectLst/>
                <a:latin typeface="Udemy Sans"/>
              </a:rPr>
              <a:t>of creating or getting an image</a:t>
            </a:r>
          </a:p>
          <a:p>
            <a:pPr algn="ctr"/>
            <a:r>
              <a:rPr lang="en-US" b="0" i="0" dirty="0">
                <a:solidFill>
                  <a:schemeClr val="bg1"/>
                </a:solidFill>
                <a:effectLst/>
                <a:latin typeface="Udemy Sans"/>
              </a:rPr>
              <a:t>so that we then can run a container</a:t>
            </a:r>
          </a:p>
        </p:txBody>
      </p:sp>
      <p:pic>
        <p:nvPicPr>
          <p:cNvPr id="12" name="Immagine 11">
            <a:extLst>
              <a:ext uri="{FF2B5EF4-FFF2-40B4-BE49-F238E27FC236}">
                <a16:creationId xmlns:a16="http://schemas.microsoft.com/office/drawing/2014/main" id="{B1644E7F-90C9-EA16-DD4D-A07176D98243}"/>
              </a:ext>
            </a:extLst>
          </p:cNvPr>
          <p:cNvPicPr>
            <a:picLocks noChangeAspect="1"/>
          </p:cNvPicPr>
          <p:nvPr/>
        </p:nvPicPr>
        <p:blipFill>
          <a:blip r:embed="rId7"/>
          <a:stretch>
            <a:fillRect/>
          </a:stretch>
        </p:blipFill>
        <p:spPr>
          <a:xfrm>
            <a:off x="1083034" y="2210394"/>
            <a:ext cx="7389590" cy="2996179"/>
          </a:xfrm>
          <a:prstGeom prst="rect">
            <a:avLst/>
          </a:prstGeom>
        </p:spPr>
      </p:pic>
      <p:sp>
        <p:nvSpPr>
          <p:cNvPr id="13" name="Ovale 12">
            <a:extLst>
              <a:ext uri="{FF2B5EF4-FFF2-40B4-BE49-F238E27FC236}">
                <a16:creationId xmlns:a16="http://schemas.microsoft.com/office/drawing/2014/main" id="{69B1EA72-C398-6E7A-B87C-6B2E57E6097B}"/>
              </a:ext>
            </a:extLst>
          </p:cNvPr>
          <p:cNvSpPr/>
          <p:nvPr/>
        </p:nvSpPr>
        <p:spPr>
          <a:xfrm>
            <a:off x="611560" y="3970428"/>
            <a:ext cx="3528392" cy="16684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424CD159-5AA8-7317-6FDD-DC899A374A1C}"/>
              </a:ext>
            </a:extLst>
          </p:cNvPr>
          <p:cNvPicPr>
            <a:picLocks noChangeAspect="1"/>
          </p:cNvPicPr>
          <p:nvPr/>
        </p:nvPicPr>
        <p:blipFill>
          <a:blip r:embed="rId8"/>
          <a:stretch>
            <a:fillRect/>
          </a:stretch>
        </p:blipFill>
        <p:spPr>
          <a:xfrm>
            <a:off x="1432489" y="5311192"/>
            <a:ext cx="1699351" cy="388423"/>
          </a:xfrm>
          <a:prstGeom prst="rect">
            <a:avLst/>
          </a:prstGeom>
        </p:spPr>
      </p:pic>
      <p:pic>
        <p:nvPicPr>
          <p:cNvPr id="17" name="Immagine 16">
            <a:extLst>
              <a:ext uri="{FF2B5EF4-FFF2-40B4-BE49-F238E27FC236}">
                <a16:creationId xmlns:a16="http://schemas.microsoft.com/office/drawing/2014/main" id="{AAABECDB-8039-4FC9-A77D-2F29526FF5D8}"/>
              </a:ext>
            </a:extLst>
          </p:cNvPr>
          <p:cNvPicPr>
            <a:picLocks noChangeAspect="1"/>
          </p:cNvPicPr>
          <p:nvPr/>
        </p:nvPicPr>
        <p:blipFill>
          <a:blip r:embed="rId9"/>
          <a:stretch>
            <a:fillRect/>
          </a:stretch>
        </p:blipFill>
        <p:spPr>
          <a:xfrm>
            <a:off x="413792" y="1000346"/>
            <a:ext cx="8159770" cy="4804917"/>
          </a:xfrm>
          <a:prstGeom prst="rect">
            <a:avLst/>
          </a:prstGeom>
        </p:spPr>
      </p:pic>
      <p:sp>
        <p:nvSpPr>
          <p:cNvPr id="18" name="Ovale 17">
            <a:extLst>
              <a:ext uri="{FF2B5EF4-FFF2-40B4-BE49-F238E27FC236}">
                <a16:creationId xmlns:a16="http://schemas.microsoft.com/office/drawing/2014/main" id="{7A1849CF-6434-79BB-73E3-DB7C2E7BE596}"/>
              </a:ext>
            </a:extLst>
          </p:cNvPr>
          <p:cNvSpPr/>
          <p:nvPr/>
        </p:nvSpPr>
        <p:spPr>
          <a:xfrm>
            <a:off x="760036" y="886917"/>
            <a:ext cx="1080120" cy="383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id="{10D2A1F0-806D-DBDC-8484-6ED44A903756}"/>
              </a:ext>
            </a:extLst>
          </p:cNvPr>
          <p:cNvSpPr/>
          <p:nvPr/>
        </p:nvSpPr>
        <p:spPr>
          <a:xfrm>
            <a:off x="6948264" y="2270594"/>
            <a:ext cx="697770" cy="2818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3DDEDA52-67F8-62AF-8958-5D53DB8A77E5}"/>
              </a:ext>
            </a:extLst>
          </p:cNvPr>
          <p:cNvPicPr>
            <a:picLocks noChangeAspect="1"/>
          </p:cNvPicPr>
          <p:nvPr/>
        </p:nvPicPr>
        <p:blipFill>
          <a:blip r:embed="rId10"/>
          <a:stretch>
            <a:fillRect/>
          </a:stretch>
        </p:blipFill>
        <p:spPr>
          <a:xfrm>
            <a:off x="2869796" y="1004200"/>
            <a:ext cx="3743847" cy="5125165"/>
          </a:xfrm>
          <a:prstGeom prst="rect">
            <a:avLst/>
          </a:prstGeom>
        </p:spPr>
      </p:pic>
      <p:pic>
        <p:nvPicPr>
          <p:cNvPr id="23" name="Immagine 22">
            <a:extLst>
              <a:ext uri="{FF2B5EF4-FFF2-40B4-BE49-F238E27FC236}">
                <a16:creationId xmlns:a16="http://schemas.microsoft.com/office/drawing/2014/main" id="{E6E27256-4672-C803-F62E-4683618CC688}"/>
              </a:ext>
            </a:extLst>
          </p:cNvPr>
          <p:cNvPicPr>
            <a:picLocks noChangeAspect="1"/>
          </p:cNvPicPr>
          <p:nvPr/>
        </p:nvPicPr>
        <p:blipFill>
          <a:blip r:embed="rId11"/>
          <a:stretch>
            <a:fillRect/>
          </a:stretch>
        </p:blipFill>
        <p:spPr>
          <a:xfrm>
            <a:off x="953852" y="1175855"/>
            <a:ext cx="7236296" cy="5151743"/>
          </a:xfrm>
          <a:prstGeom prst="rect">
            <a:avLst/>
          </a:prstGeom>
        </p:spPr>
      </p:pic>
      <p:sp>
        <p:nvSpPr>
          <p:cNvPr id="24" name="Ovale 23">
            <a:extLst>
              <a:ext uri="{FF2B5EF4-FFF2-40B4-BE49-F238E27FC236}">
                <a16:creationId xmlns:a16="http://schemas.microsoft.com/office/drawing/2014/main" id="{E18873F2-7C25-1F73-0438-4D030473A4DF}"/>
              </a:ext>
            </a:extLst>
          </p:cNvPr>
          <p:cNvSpPr/>
          <p:nvPr/>
        </p:nvSpPr>
        <p:spPr>
          <a:xfrm>
            <a:off x="1762977" y="1158941"/>
            <a:ext cx="1080120" cy="383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E448D4D4-BBCE-E3B5-98A2-CBCAF9E80B52}"/>
              </a:ext>
            </a:extLst>
          </p:cNvPr>
          <p:cNvSpPr txBox="1"/>
          <p:nvPr/>
        </p:nvSpPr>
        <p:spPr>
          <a:xfrm>
            <a:off x="2286000" y="2690336"/>
            <a:ext cx="4572000" cy="2308324"/>
          </a:xfrm>
          <a:prstGeom prst="rect">
            <a:avLst/>
          </a:prstGeom>
          <a:solidFill>
            <a:schemeClr val="accent1"/>
          </a:solidFill>
        </p:spPr>
        <p:txBody>
          <a:bodyPr wrap="square">
            <a:spAutoFit/>
          </a:bodyPr>
          <a:lstStyle/>
          <a:p>
            <a:pPr algn="l"/>
            <a:r>
              <a:rPr lang="en-US" b="0" i="0" dirty="0">
                <a:solidFill>
                  <a:schemeClr val="bg1"/>
                </a:solidFill>
                <a:effectLst/>
                <a:latin typeface="Udemy Sans"/>
              </a:rPr>
              <a:t>this node image which you find on Docker Hub, can be used by anyone and it is distributed and created and maintained by the official node team.</a:t>
            </a:r>
          </a:p>
          <a:p>
            <a:pPr algn="l"/>
            <a:endParaRPr lang="en-US" dirty="0">
              <a:solidFill>
                <a:schemeClr val="bg1"/>
              </a:solidFill>
              <a:latin typeface="Udemy Sans"/>
            </a:endParaRPr>
          </a:p>
          <a:p>
            <a:pPr algn="l"/>
            <a:r>
              <a:rPr lang="en-US" b="0" i="0" dirty="0">
                <a:solidFill>
                  <a:schemeClr val="bg1"/>
                </a:solidFill>
                <a:effectLst/>
                <a:latin typeface="Udemy Sans"/>
              </a:rPr>
              <a:t>Please create on documents folder a new folder “Container”,  open </a:t>
            </a:r>
            <a:r>
              <a:rPr lang="en-US" b="0" i="0" dirty="0" err="1">
                <a:solidFill>
                  <a:schemeClr val="bg1"/>
                </a:solidFill>
                <a:effectLst/>
                <a:latin typeface="Udemy Sans"/>
              </a:rPr>
              <a:t>cmd</a:t>
            </a:r>
            <a:r>
              <a:rPr lang="en-US" b="0" i="0" dirty="0">
                <a:solidFill>
                  <a:schemeClr val="bg1"/>
                </a:solidFill>
                <a:effectLst/>
                <a:latin typeface="Udemy Sans"/>
              </a:rPr>
              <a:t> and navigate to this folder</a:t>
            </a:r>
          </a:p>
        </p:txBody>
      </p:sp>
      <p:pic>
        <p:nvPicPr>
          <p:cNvPr id="28" name="Immagine 27">
            <a:extLst>
              <a:ext uri="{FF2B5EF4-FFF2-40B4-BE49-F238E27FC236}">
                <a16:creationId xmlns:a16="http://schemas.microsoft.com/office/drawing/2014/main" id="{304060C2-20C2-F514-7EF3-52EEC4B721D1}"/>
              </a:ext>
            </a:extLst>
          </p:cNvPr>
          <p:cNvPicPr>
            <a:picLocks noChangeAspect="1"/>
          </p:cNvPicPr>
          <p:nvPr/>
        </p:nvPicPr>
        <p:blipFill>
          <a:blip r:embed="rId12"/>
          <a:stretch>
            <a:fillRect/>
          </a:stretch>
        </p:blipFill>
        <p:spPr>
          <a:xfrm>
            <a:off x="694686" y="1308099"/>
            <a:ext cx="7754628" cy="4346232"/>
          </a:xfrm>
          <a:prstGeom prst="rect">
            <a:avLst/>
          </a:prstGeom>
        </p:spPr>
      </p:pic>
      <p:pic>
        <p:nvPicPr>
          <p:cNvPr id="30" name="Immagine 29">
            <a:extLst>
              <a:ext uri="{FF2B5EF4-FFF2-40B4-BE49-F238E27FC236}">
                <a16:creationId xmlns:a16="http://schemas.microsoft.com/office/drawing/2014/main" id="{C62BFBD8-9A42-C3E6-2C37-174142946F28}"/>
              </a:ext>
            </a:extLst>
          </p:cNvPr>
          <p:cNvPicPr>
            <a:picLocks noChangeAspect="1"/>
          </p:cNvPicPr>
          <p:nvPr/>
        </p:nvPicPr>
        <p:blipFill>
          <a:blip r:embed="rId13"/>
          <a:stretch>
            <a:fillRect/>
          </a:stretch>
        </p:blipFill>
        <p:spPr>
          <a:xfrm>
            <a:off x="3131841" y="1743168"/>
            <a:ext cx="1224136" cy="215051"/>
          </a:xfrm>
          <a:prstGeom prst="rect">
            <a:avLst/>
          </a:prstGeom>
        </p:spPr>
      </p:pic>
      <p:sp>
        <p:nvSpPr>
          <p:cNvPr id="31" name="Ovale 30">
            <a:extLst>
              <a:ext uri="{FF2B5EF4-FFF2-40B4-BE49-F238E27FC236}">
                <a16:creationId xmlns:a16="http://schemas.microsoft.com/office/drawing/2014/main" id="{B1DA5683-B7E5-1310-B856-8C7C59B123D2}"/>
              </a:ext>
            </a:extLst>
          </p:cNvPr>
          <p:cNvSpPr/>
          <p:nvPr/>
        </p:nvSpPr>
        <p:spPr>
          <a:xfrm>
            <a:off x="3073752" y="1611704"/>
            <a:ext cx="1368152" cy="4230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Immagine 34">
            <a:extLst>
              <a:ext uri="{FF2B5EF4-FFF2-40B4-BE49-F238E27FC236}">
                <a16:creationId xmlns:a16="http://schemas.microsoft.com/office/drawing/2014/main" id="{6971E229-2069-202B-CC38-402CAC1B230E}"/>
              </a:ext>
            </a:extLst>
          </p:cNvPr>
          <p:cNvPicPr>
            <a:picLocks noChangeAspect="1"/>
          </p:cNvPicPr>
          <p:nvPr/>
        </p:nvPicPr>
        <p:blipFill>
          <a:blip r:embed="rId14"/>
          <a:stretch>
            <a:fillRect/>
          </a:stretch>
        </p:blipFill>
        <p:spPr>
          <a:xfrm>
            <a:off x="695331" y="1947575"/>
            <a:ext cx="5102044" cy="1947093"/>
          </a:xfrm>
          <a:prstGeom prst="rect">
            <a:avLst/>
          </a:prstGeom>
        </p:spPr>
      </p:pic>
      <p:sp>
        <p:nvSpPr>
          <p:cNvPr id="37" name="CasellaDiTesto 36">
            <a:extLst>
              <a:ext uri="{FF2B5EF4-FFF2-40B4-BE49-F238E27FC236}">
                <a16:creationId xmlns:a16="http://schemas.microsoft.com/office/drawing/2014/main" id="{8D9EBB42-3243-0E99-70FD-4212FC3EA424}"/>
              </a:ext>
            </a:extLst>
          </p:cNvPr>
          <p:cNvSpPr txBox="1"/>
          <p:nvPr/>
        </p:nvSpPr>
        <p:spPr>
          <a:xfrm>
            <a:off x="3848541" y="1557038"/>
            <a:ext cx="4572000" cy="5078313"/>
          </a:xfrm>
          <a:prstGeom prst="rect">
            <a:avLst/>
          </a:prstGeom>
          <a:solidFill>
            <a:schemeClr val="accent1"/>
          </a:solidFill>
        </p:spPr>
        <p:txBody>
          <a:bodyPr wrap="square">
            <a:spAutoFit/>
          </a:bodyPr>
          <a:lstStyle/>
          <a:p>
            <a:pPr algn="l"/>
            <a:r>
              <a:rPr lang="en-US" b="0" i="0" dirty="0">
                <a:solidFill>
                  <a:schemeClr val="bg1"/>
                </a:solidFill>
                <a:effectLst/>
                <a:latin typeface="Udemy Sans"/>
              </a:rPr>
              <a:t>This downloads the latest node image from Docker Hub and once it downloaded it locally into our machine, it will run this image as a container.</a:t>
            </a:r>
          </a:p>
          <a:p>
            <a:pPr algn="l"/>
            <a:r>
              <a:rPr lang="en-US" b="0" i="0" dirty="0">
                <a:solidFill>
                  <a:schemeClr val="bg1"/>
                </a:solidFill>
                <a:effectLst/>
                <a:latin typeface="Udemy Sans"/>
              </a:rPr>
              <a:t>Did we now create a container based on an image?</a:t>
            </a:r>
          </a:p>
          <a:p>
            <a:pPr algn="l"/>
            <a:r>
              <a:rPr lang="en-US" b="0" i="0" dirty="0">
                <a:solidFill>
                  <a:schemeClr val="bg1"/>
                </a:solidFill>
                <a:effectLst/>
                <a:latin typeface="Udemy Sans"/>
              </a:rPr>
              <a:t>Well, yes, we did.</a:t>
            </a:r>
          </a:p>
          <a:p>
            <a:r>
              <a:rPr lang="en-US" dirty="0">
                <a:solidFill>
                  <a:schemeClr val="bg1"/>
                </a:solidFill>
              </a:rPr>
              <a:t>Node is of course just a software you could say</a:t>
            </a:r>
          </a:p>
          <a:p>
            <a:r>
              <a:rPr lang="en-US" dirty="0">
                <a:solidFill>
                  <a:schemeClr val="bg1"/>
                </a:solidFill>
              </a:rPr>
              <a:t>and indeed we can execute node to get an interactive shell where we can insert command.</a:t>
            </a:r>
          </a:p>
          <a:p>
            <a:r>
              <a:rPr lang="en-US" dirty="0">
                <a:solidFill>
                  <a:schemeClr val="bg1"/>
                </a:solidFill>
              </a:rPr>
              <a:t>But by default, and that's important, a container is </a:t>
            </a:r>
            <a:r>
              <a:rPr lang="en-US" u="sng" dirty="0">
                <a:solidFill>
                  <a:schemeClr val="bg1"/>
                </a:solidFill>
              </a:rPr>
              <a:t>isolated</a:t>
            </a:r>
            <a:r>
              <a:rPr lang="en-US" dirty="0">
                <a:solidFill>
                  <a:schemeClr val="bg1"/>
                </a:solidFill>
              </a:rPr>
              <a:t> from the surrounding environment and just because there might be some interactive shell running inside of a container does not mean that this shell is exposed to us as a user.</a:t>
            </a:r>
          </a:p>
          <a:p>
            <a:pPr algn="l"/>
            <a:endParaRPr lang="en-US" b="0" i="0" dirty="0">
              <a:solidFill>
                <a:schemeClr val="bg1"/>
              </a:solidFill>
              <a:effectLst/>
              <a:latin typeface="Udemy Sans"/>
            </a:endParaRPr>
          </a:p>
        </p:txBody>
      </p:sp>
      <p:pic>
        <p:nvPicPr>
          <p:cNvPr id="39" name="Immagine 38">
            <a:extLst>
              <a:ext uri="{FF2B5EF4-FFF2-40B4-BE49-F238E27FC236}">
                <a16:creationId xmlns:a16="http://schemas.microsoft.com/office/drawing/2014/main" id="{BDB14131-EC20-3C07-3533-93128C56B1BD}"/>
              </a:ext>
            </a:extLst>
          </p:cNvPr>
          <p:cNvPicPr>
            <a:picLocks noChangeAspect="1"/>
          </p:cNvPicPr>
          <p:nvPr/>
        </p:nvPicPr>
        <p:blipFill>
          <a:blip r:embed="rId15"/>
          <a:stretch>
            <a:fillRect/>
          </a:stretch>
        </p:blipFill>
        <p:spPr>
          <a:xfrm>
            <a:off x="251520" y="1091904"/>
            <a:ext cx="8784976" cy="3447612"/>
          </a:xfrm>
          <a:prstGeom prst="rect">
            <a:avLst/>
          </a:prstGeom>
        </p:spPr>
      </p:pic>
      <p:sp>
        <p:nvSpPr>
          <p:cNvPr id="40" name="Ovale 39">
            <a:extLst>
              <a:ext uri="{FF2B5EF4-FFF2-40B4-BE49-F238E27FC236}">
                <a16:creationId xmlns:a16="http://schemas.microsoft.com/office/drawing/2014/main" id="{4DB47788-4104-4ABE-EFDD-5ACF7FD9112D}"/>
              </a:ext>
            </a:extLst>
          </p:cNvPr>
          <p:cNvSpPr/>
          <p:nvPr/>
        </p:nvSpPr>
        <p:spPr>
          <a:xfrm>
            <a:off x="2460458" y="1421767"/>
            <a:ext cx="1080120" cy="383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2" name="Immagine 41">
            <a:extLst>
              <a:ext uri="{FF2B5EF4-FFF2-40B4-BE49-F238E27FC236}">
                <a16:creationId xmlns:a16="http://schemas.microsoft.com/office/drawing/2014/main" id="{075494CB-053F-B5CF-94EA-04C243B399F3}"/>
              </a:ext>
            </a:extLst>
          </p:cNvPr>
          <p:cNvPicPr>
            <a:picLocks noChangeAspect="1"/>
          </p:cNvPicPr>
          <p:nvPr/>
        </p:nvPicPr>
        <p:blipFill>
          <a:blip r:embed="rId16"/>
          <a:stretch>
            <a:fillRect/>
          </a:stretch>
        </p:blipFill>
        <p:spPr>
          <a:xfrm>
            <a:off x="2633520" y="2258696"/>
            <a:ext cx="1487146" cy="230055"/>
          </a:xfrm>
          <a:prstGeom prst="rect">
            <a:avLst/>
          </a:prstGeom>
        </p:spPr>
      </p:pic>
      <p:sp>
        <p:nvSpPr>
          <p:cNvPr id="43" name="Ovale 42">
            <a:extLst>
              <a:ext uri="{FF2B5EF4-FFF2-40B4-BE49-F238E27FC236}">
                <a16:creationId xmlns:a16="http://schemas.microsoft.com/office/drawing/2014/main" id="{3CB7C964-F58C-BAFD-FA58-3B56E525D641}"/>
              </a:ext>
            </a:extLst>
          </p:cNvPr>
          <p:cNvSpPr/>
          <p:nvPr/>
        </p:nvSpPr>
        <p:spPr>
          <a:xfrm>
            <a:off x="2550954" y="2198843"/>
            <a:ext cx="1733013" cy="383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5" name="Immagine 44">
            <a:extLst>
              <a:ext uri="{FF2B5EF4-FFF2-40B4-BE49-F238E27FC236}">
                <a16:creationId xmlns:a16="http://schemas.microsoft.com/office/drawing/2014/main" id="{696C30A5-5D28-8532-E8FB-7BC09486E8C8}"/>
              </a:ext>
            </a:extLst>
          </p:cNvPr>
          <p:cNvPicPr>
            <a:picLocks noChangeAspect="1"/>
          </p:cNvPicPr>
          <p:nvPr/>
        </p:nvPicPr>
        <p:blipFill>
          <a:blip r:embed="rId17"/>
          <a:stretch>
            <a:fillRect/>
          </a:stretch>
        </p:blipFill>
        <p:spPr>
          <a:xfrm>
            <a:off x="261831" y="2491837"/>
            <a:ext cx="2378007" cy="404924"/>
          </a:xfrm>
          <a:prstGeom prst="rect">
            <a:avLst/>
          </a:prstGeom>
        </p:spPr>
      </p:pic>
      <p:sp>
        <p:nvSpPr>
          <p:cNvPr id="47" name="CasellaDiTesto 46">
            <a:extLst>
              <a:ext uri="{FF2B5EF4-FFF2-40B4-BE49-F238E27FC236}">
                <a16:creationId xmlns:a16="http://schemas.microsoft.com/office/drawing/2014/main" id="{C787092A-FD62-6A90-8FCD-5C25C756C961}"/>
              </a:ext>
            </a:extLst>
          </p:cNvPr>
          <p:cNvSpPr txBox="1"/>
          <p:nvPr/>
        </p:nvSpPr>
        <p:spPr>
          <a:xfrm>
            <a:off x="2258009" y="3105835"/>
            <a:ext cx="4590660" cy="1754326"/>
          </a:xfrm>
          <a:prstGeom prst="rect">
            <a:avLst/>
          </a:prstGeom>
          <a:solidFill>
            <a:schemeClr val="accent1"/>
          </a:solidFill>
        </p:spPr>
        <p:txBody>
          <a:bodyPr wrap="square">
            <a:spAutoFit/>
          </a:bodyPr>
          <a:lstStyle/>
          <a:p>
            <a:pPr algn="l"/>
            <a:r>
              <a:rPr lang="en-US" b="0" i="0" dirty="0">
                <a:solidFill>
                  <a:schemeClr val="bg1"/>
                </a:solidFill>
                <a:effectLst/>
                <a:latin typeface="Udemy Sans"/>
              </a:rPr>
              <a:t>Node is not running on our machine here</a:t>
            </a:r>
          </a:p>
          <a:p>
            <a:pPr algn="l"/>
            <a:r>
              <a:rPr lang="en-US" b="0" i="0" dirty="0">
                <a:solidFill>
                  <a:schemeClr val="bg1"/>
                </a:solidFill>
                <a:effectLst/>
                <a:latin typeface="Udemy Sans"/>
              </a:rPr>
              <a:t>and I can prove this……Please note that here we're interacting with node 20.2.0 (inside container). </a:t>
            </a:r>
          </a:p>
          <a:p>
            <a:pPr algn="l"/>
            <a:r>
              <a:rPr lang="en-US" dirty="0">
                <a:solidFill>
                  <a:schemeClr val="bg1"/>
                </a:solidFill>
                <a:latin typeface="Udemy Sans"/>
              </a:rPr>
              <a:t>Press CTRL+C twice for shutdown and exit from container….</a:t>
            </a:r>
            <a:endParaRPr lang="en-US" b="0" i="0" dirty="0">
              <a:solidFill>
                <a:schemeClr val="bg1"/>
              </a:solidFill>
              <a:effectLst/>
              <a:latin typeface="Udemy Sans"/>
            </a:endParaRPr>
          </a:p>
        </p:txBody>
      </p:sp>
      <p:pic>
        <p:nvPicPr>
          <p:cNvPr id="51" name="Immagine 50">
            <a:extLst>
              <a:ext uri="{FF2B5EF4-FFF2-40B4-BE49-F238E27FC236}">
                <a16:creationId xmlns:a16="http://schemas.microsoft.com/office/drawing/2014/main" id="{2E089F23-6DFA-2B0D-E7BA-6CE4F2AC356B}"/>
              </a:ext>
            </a:extLst>
          </p:cNvPr>
          <p:cNvPicPr>
            <a:picLocks noChangeAspect="1"/>
          </p:cNvPicPr>
          <p:nvPr/>
        </p:nvPicPr>
        <p:blipFill>
          <a:blip r:embed="rId18"/>
          <a:stretch>
            <a:fillRect/>
          </a:stretch>
        </p:blipFill>
        <p:spPr>
          <a:xfrm>
            <a:off x="285398" y="2921121"/>
            <a:ext cx="8751098" cy="919325"/>
          </a:xfrm>
          <a:prstGeom prst="rect">
            <a:avLst/>
          </a:prstGeom>
        </p:spPr>
      </p:pic>
      <p:sp>
        <p:nvSpPr>
          <p:cNvPr id="52" name="Ovale 51">
            <a:extLst>
              <a:ext uri="{FF2B5EF4-FFF2-40B4-BE49-F238E27FC236}">
                <a16:creationId xmlns:a16="http://schemas.microsoft.com/office/drawing/2014/main" id="{D6A71CC4-0A3B-E718-8530-08BC464C8CC9}"/>
              </a:ext>
            </a:extLst>
          </p:cNvPr>
          <p:cNvSpPr/>
          <p:nvPr/>
        </p:nvSpPr>
        <p:spPr>
          <a:xfrm>
            <a:off x="2734693" y="2905663"/>
            <a:ext cx="1080120" cy="2532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E3CB4746-63AF-5796-E247-EE05271CBF32}"/>
              </a:ext>
            </a:extLst>
          </p:cNvPr>
          <p:cNvSpPr/>
          <p:nvPr/>
        </p:nvSpPr>
        <p:spPr>
          <a:xfrm>
            <a:off x="308231" y="3027787"/>
            <a:ext cx="2724041" cy="383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5" name="Immagine 54">
            <a:extLst>
              <a:ext uri="{FF2B5EF4-FFF2-40B4-BE49-F238E27FC236}">
                <a16:creationId xmlns:a16="http://schemas.microsoft.com/office/drawing/2014/main" id="{8D790E3E-4ED1-1827-5565-6D7914E9632B}"/>
              </a:ext>
            </a:extLst>
          </p:cNvPr>
          <p:cNvPicPr>
            <a:picLocks noChangeAspect="1"/>
          </p:cNvPicPr>
          <p:nvPr/>
        </p:nvPicPr>
        <p:blipFill>
          <a:blip r:embed="rId19"/>
          <a:stretch>
            <a:fillRect/>
          </a:stretch>
        </p:blipFill>
        <p:spPr>
          <a:xfrm>
            <a:off x="251520" y="3598414"/>
            <a:ext cx="8784976" cy="1198549"/>
          </a:xfrm>
          <a:prstGeom prst="rect">
            <a:avLst/>
          </a:prstGeom>
        </p:spPr>
      </p:pic>
      <p:sp>
        <p:nvSpPr>
          <p:cNvPr id="56" name="Ovale 55">
            <a:extLst>
              <a:ext uri="{FF2B5EF4-FFF2-40B4-BE49-F238E27FC236}">
                <a16:creationId xmlns:a16="http://schemas.microsoft.com/office/drawing/2014/main" id="{40C7E2FB-12C8-A19B-9547-42DB579803E8}"/>
              </a:ext>
            </a:extLst>
          </p:cNvPr>
          <p:cNvSpPr/>
          <p:nvPr/>
        </p:nvSpPr>
        <p:spPr>
          <a:xfrm>
            <a:off x="2677708" y="3553130"/>
            <a:ext cx="1080120" cy="2532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B9FD9BB8-B9BA-DED1-431B-3A4D613E2E05}"/>
              </a:ext>
            </a:extLst>
          </p:cNvPr>
          <p:cNvSpPr/>
          <p:nvPr/>
        </p:nvSpPr>
        <p:spPr>
          <a:xfrm>
            <a:off x="891266" y="3925143"/>
            <a:ext cx="1080120" cy="3053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9" name="Immagine 58">
            <a:extLst>
              <a:ext uri="{FF2B5EF4-FFF2-40B4-BE49-F238E27FC236}">
                <a16:creationId xmlns:a16="http://schemas.microsoft.com/office/drawing/2014/main" id="{8B43890C-AFB8-15DE-10F8-C0FF886F1F65}"/>
              </a:ext>
            </a:extLst>
          </p:cNvPr>
          <p:cNvPicPr>
            <a:picLocks noChangeAspect="1"/>
          </p:cNvPicPr>
          <p:nvPr/>
        </p:nvPicPr>
        <p:blipFill>
          <a:blip r:embed="rId20"/>
          <a:stretch>
            <a:fillRect/>
          </a:stretch>
        </p:blipFill>
        <p:spPr>
          <a:xfrm>
            <a:off x="308231" y="1109866"/>
            <a:ext cx="8688012" cy="3943900"/>
          </a:xfrm>
          <a:prstGeom prst="rect">
            <a:avLst/>
          </a:prstGeom>
        </p:spPr>
      </p:pic>
      <p:sp>
        <p:nvSpPr>
          <p:cNvPr id="60" name="Ovale 59">
            <a:extLst>
              <a:ext uri="{FF2B5EF4-FFF2-40B4-BE49-F238E27FC236}">
                <a16:creationId xmlns:a16="http://schemas.microsoft.com/office/drawing/2014/main" id="{2D4490EB-02D7-E11E-945A-2A3C704134E1}"/>
              </a:ext>
            </a:extLst>
          </p:cNvPr>
          <p:cNvSpPr/>
          <p:nvPr/>
        </p:nvSpPr>
        <p:spPr>
          <a:xfrm>
            <a:off x="5221837" y="2953565"/>
            <a:ext cx="3799975" cy="12039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CasellaDiTesto 61">
            <a:extLst>
              <a:ext uri="{FF2B5EF4-FFF2-40B4-BE49-F238E27FC236}">
                <a16:creationId xmlns:a16="http://schemas.microsoft.com/office/drawing/2014/main" id="{73FFFBE6-E68A-36DE-E475-003D2A4D1116}"/>
              </a:ext>
            </a:extLst>
          </p:cNvPr>
          <p:cNvSpPr txBox="1"/>
          <p:nvPr/>
        </p:nvSpPr>
        <p:spPr>
          <a:xfrm>
            <a:off x="799066" y="2932574"/>
            <a:ext cx="4590660" cy="3693319"/>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in the vast majority of use cases,</a:t>
            </a:r>
          </a:p>
          <a:p>
            <a:pPr algn="l"/>
            <a:r>
              <a:rPr lang="en-US" b="0" i="0" dirty="0">
                <a:solidFill>
                  <a:schemeClr val="bg1"/>
                </a:solidFill>
                <a:effectLst/>
                <a:latin typeface="Udemy Sans"/>
              </a:rPr>
              <a:t>you don't just want to download and run an </a:t>
            </a:r>
            <a:r>
              <a:rPr lang="en-US" b="0" i="0" dirty="0" err="1">
                <a:solidFill>
                  <a:schemeClr val="bg1"/>
                </a:solidFill>
                <a:effectLst/>
                <a:latin typeface="Udemy Sans"/>
              </a:rPr>
              <a:t>imagethat</a:t>
            </a:r>
            <a:r>
              <a:rPr lang="en-US" b="0" i="0" dirty="0">
                <a:solidFill>
                  <a:schemeClr val="bg1"/>
                </a:solidFill>
                <a:effectLst/>
                <a:latin typeface="Udemy Sans"/>
              </a:rPr>
              <a:t> gives you an interactive shell.</a:t>
            </a:r>
          </a:p>
          <a:p>
            <a:r>
              <a:rPr lang="en-US" dirty="0">
                <a:solidFill>
                  <a:schemeClr val="bg1"/>
                </a:solidFill>
              </a:rPr>
              <a:t>We could build up on the node image</a:t>
            </a:r>
          </a:p>
          <a:p>
            <a:r>
              <a:rPr lang="en-US" dirty="0">
                <a:solidFill>
                  <a:schemeClr val="bg1"/>
                </a:solidFill>
              </a:rPr>
              <a:t>to then execute certain node JS,PHP,PHYTON code with that image.</a:t>
            </a:r>
          </a:p>
          <a:p>
            <a:r>
              <a:rPr lang="en-US" dirty="0">
                <a:solidFill>
                  <a:schemeClr val="bg1"/>
                </a:solidFill>
              </a:rPr>
              <a:t>Typically you would pull into your official base image </a:t>
            </a:r>
            <a:r>
              <a:rPr lang="en-US" u="sng" dirty="0">
                <a:solidFill>
                  <a:schemeClr val="bg1"/>
                </a:solidFill>
              </a:rPr>
              <a:t>and then add your code on top of that</a:t>
            </a:r>
          </a:p>
          <a:p>
            <a:r>
              <a:rPr lang="en-US" dirty="0">
                <a:solidFill>
                  <a:schemeClr val="bg1"/>
                </a:solidFill>
              </a:rPr>
              <a:t>to execute your code with that image.</a:t>
            </a:r>
          </a:p>
          <a:p>
            <a:r>
              <a:rPr lang="en-US" dirty="0">
                <a:solidFill>
                  <a:schemeClr val="bg1"/>
                </a:solidFill>
              </a:rPr>
              <a:t>Please open project n°2 with Visual Studio Code</a:t>
            </a:r>
          </a:p>
          <a:p>
            <a:endParaRPr lang="en-US" dirty="0">
              <a:solidFill>
                <a:schemeClr val="bg1"/>
              </a:solidFill>
            </a:endParaRPr>
          </a:p>
          <a:p>
            <a:pPr algn="l"/>
            <a:endParaRPr lang="en-US" b="0" i="0" dirty="0">
              <a:solidFill>
                <a:schemeClr val="bg1"/>
              </a:solidFill>
              <a:effectLst/>
              <a:latin typeface="Udemy Sans"/>
            </a:endParaRPr>
          </a:p>
        </p:txBody>
      </p:sp>
      <p:pic>
        <p:nvPicPr>
          <p:cNvPr id="64" name="Immagine 63">
            <a:extLst>
              <a:ext uri="{FF2B5EF4-FFF2-40B4-BE49-F238E27FC236}">
                <a16:creationId xmlns:a16="http://schemas.microsoft.com/office/drawing/2014/main" id="{6BB439E3-66A9-5016-3889-A82FFBD45CBB}"/>
              </a:ext>
            </a:extLst>
          </p:cNvPr>
          <p:cNvPicPr>
            <a:picLocks noChangeAspect="1"/>
          </p:cNvPicPr>
          <p:nvPr/>
        </p:nvPicPr>
        <p:blipFill>
          <a:blip r:embed="rId21"/>
          <a:stretch>
            <a:fillRect/>
          </a:stretch>
        </p:blipFill>
        <p:spPr>
          <a:xfrm>
            <a:off x="1219754" y="90742"/>
            <a:ext cx="6655851" cy="6525344"/>
          </a:xfrm>
          <a:prstGeom prst="rect">
            <a:avLst/>
          </a:prstGeom>
        </p:spPr>
      </p:pic>
      <p:sp>
        <p:nvSpPr>
          <p:cNvPr id="65" name="Ovale 64">
            <a:extLst>
              <a:ext uri="{FF2B5EF4-FFF2-40B4-BE49-F238E27FC236}">
                <a16:creationId xmlns:a16="http://schemas.microsoft.com/office/drawing/2014/main" id="{9281C5AE-BC7E-F6D0-AA31-2C960DA2E588}"/>
              </a:ext>
            </a:extLst>
          </p:cNvPr>
          <p:cNvSpPr/>
          <p:nvPr/>
        </p:nvSpPr>
        <p:spPr>
          <a:xfrm>
            <a:off x="1481937" y="990807"/>
            <a:ext cx="1080120" cy="383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CasellaDiTesto 65">
            <a:extLst>
              <a:ext uri="{FF2B5EF4-FFF2-40B4-BE49-F238E27FC236}">
                <a16:creationId xmlns:a16="http://schemas.microsoft.com/office/drawing/2014/main" id="{4A2648E2-8AC1-2763-7383-5F176C2175EC}"/>
              </a:ext>
            </a:extLst>
          </p:cNvPr>
          <p:cNvSpPr txBox="1"/>
          <p:nvPr/>
        </p:nvSpPr>
        <p:spPr>
          <a:xfrm>
            <a:off x="598933" y="1429297"/>
            <a:ext cx="2834070" cy="4524315"/>
          </a:xfrm>
          <a:prstGeom prst="rect">
            <a:avLst/>
          </a:prstGeom>
          <a:solidFill>
            <a:schemeClr val="accent1"/>
          </a:solidFill>
        </p:spPr>
        <p:txBody>
          <a:bodyPr wrap="square" rtlCol="0">
            <a:spAutoFit/>
          </a:bodyPr>
          <a:lstStyle/>
          <a:p>
            <a:r>
              <a:rPr lang="it-IT" dirty="0" err="1">
                <a:solidFill>
                  <a:schemeClr val="bg1"/>
                </a:solidFill>
              </a:rPr>
              <a:t>Contain</a:t>
            </a:r>
            <a:r>
              <a:rPr lang="it-IT" dirty="0">
                <a:solidFill>
                  <a:schemeClr val="bg1"/>
                </a:solidFill>
              </a:rPr>
              <a:t> </a:t>
            </a:r>
            <a:r>
              <a:rPr lang="it-IT" dirty="0" err="1">
                <a:solidFill>
                  <a:schemeClr val="bg1"/>
                </a:solidFill>
              </a:rPr>
              <a:t>our</a:t>
            </a:r>
            <a:r>
              <a:rPr lang="it-IT" dirty="0">
                <a:solidFill>
                  <a:schemeClr val="bg1"/>
                </a:solidFill>
              </a:rPr>
              <a:t> </a:t>
            </a:r>
            <a:r>
              <a:rPr lang="it-IT" dirty="0" err="1">
                <a:solidFill>
                  <a:schemeClr val="bg1"/>
                </a:solidFill>
              </a:rPr>
              <a:t>main</a:t>
            </a:r>
            <a:r>
              <a:rPr lang="it-IT" dirty="0">
                <a:solidFill>
                  <a:schemeClr val="bg1"/>
                </a:solidFill>
              </a:rPr>
              <a:t> </a:t>
            </a:r>
            <a:r>
              <a:rPr lang="it-IT" dirty="0" err="1">
                <a:solidFill>
                  <a:schemeClr val="bg1"/>
                </a:solidFill>
              </a:rPr>
              <a:t>node</a:t>
            </a:r>
            <a:r>
              <a:rPr lang="it-IT" dirty="0">
                <a:solidFill>
                  <a:schemeClr val="bg1"/>
                </a:solidFill>
              </a:rPr>
              <a:t> </a:t>
            </a:r>
            <a:r>
              <a:rPr lang="it-IT" dirty="0" err="1">
                <a:solidFill>
                  <a:schemeClr val="bg1"/>
                </a:solidFill>
              </a:rPr>
              <a:t>application</a:t>
            </a:r>
            <a:r>
              <a:rPr lang="it-IT" dirty="0">
                <a:solidFill>
                  <a:schemeClr val="bg1"/>
                </a:solidFill>
              </a:rPr>
              <a:t> code. </a:t>
            </a:r>
            <a:r>
              <a:rPr lang="it-IT" dirty="0" err="1">
                <a:solidFill>
                  <a:schemeClr val="bg1"/>
                </a:solidFill>
              </a:rPr>
              <a:t>This</a:t>
            </a:r>
            <a:r>
              <a:rPr lang="it-IT" dirty="0">
                <a:solidFill>
                  <a:schemeClr val="bg1"/>
                </a:solidFill>
              </a:rPr>
              <a:t> code start a web server with </a:t>
            </a:r>
            <a:r>
              <a:rPr lang="it-IT" dirty="0" err="1">
                <a:solidFill>
                  <a:schemeClr val="bg1"/>
                </a:solidFill>
              </a:rPr>
              <a:t>nodejs</a:t>
            </a:r>
            <a:r>
              <a:rPr lang="it-IT" dirty="0">
                <a:solidFill>
                  <a:schemeClr val="bg1"/>
                </a:solidFill>
              </a:rPr>
              <a:t> </a:t>
            </a:r>
            <a:r>
              <a:rPr lang="it-IT" dirty="0" err="1">
                <a:solidFill>
                  <a:schemeClr val="bg1"/>
                </a:solidFill>
              </a:rPr>
              <a:t>listening</a:t>
            </a:r>
            <a:r>
              <a:rPr lang="it-IT" dirty="0">
                <a:solidFill>
                  <a:schemeClr val="bg1"/>
                </a:solidFill>
              </a:rPr>
              <a:t> on port 80</a:t>
            </a:r>
          </a:p>
          <a:p>
            <a:r>
              <a:rPr lang="en-US" dirty="0">
                <a:solidFill>
                  <a:schemeClr val="bg1"/>
                </a:solidFill>
              </a:rPr>
              <a:t>and we handle incoming requests to two URLs</a:t>
            </a:r>
          </a:p>
          <a:p>
            <a:r>
              <a:rPr lang="en-US" dirty="0">
                <a:solidFill>
                  <a:schemeClr val="bg1"/>
                </a:solidFill>
              </a:rPr>
              <a:t>to our domain /.</a:t>
            </a:r>
          </a:p>
          <a:p>
            <a:endParaRPr lang="en-US" dirty="0">
              <a:solidFill>
                <a:schemeClr val="bg1"/>
              </a:solidFill>
            </a:endParaRPr>
          </a:p>
          <a:p>
            <a:r>
              <a:rPr lang="en-US" dirty="0">
                <a:solidFill>
                  <a:schemeClr val="bg1"/>
                </a:solidFill>
              </a:rPr>
              <a:t>How can we now build our own image that contains this application and that then also utilizes the node Docker hub image to run that code?</a:t>
            </a:r>
          </a:p>
          <a:p>
            <a:endParaRPr lang="en-US" dirty="0">
              <a:solidFill>
                <a:schemeClr val="bg1"/>
              </a:solidFill>
            </a:endParaRPr>
          </a:p>
          <a:p>
            <a:endParaRPr lang="it-IT" dirty="0">
              <a:solidFill>
                <a:schemeClr val="bg1"/>
              </a:solidFill>
            </a:endParaRPr>
          </a:p>
        </p:txBody>
      </p:sp>
    </p:spTree>
    <p:extLst>
      <p:ext uri="{BB962C8B-B14F-4D97-AF65-F5344CB8AC3E}">
        <p14:creationId xmlns:p14="http://schemas.microsoft.com/office/powerpoint/2010/main" val="411170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500"/>
                                        <p:tgtEl>
                                          <p:spTgt spid="4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fade">
                                      <p:cBhvr>
                                        <p:cTn id="122" dur="500"/>
                                        <p:tgtEl>
                                          <p:spTgt spid="5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fade">
                                      <p:cBhvr>
                                        <p:cTn id="127" dur="500"/>
                                        <p:tgtEl>
                                          <p:spTgt spid="5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5"/>
                                        </p:tgtEl>
                                        <p:attrNameLst>
                                          <p:attrName>style.visibility</p:attrName>
                                        </p:attrNameLst>
                                      </p:cBhvr>
                                      <p:to>
                                        <p:strVal val="visible"/>
                                      </p:to>
                                    </p:set>
                                    <p:animEffect transition="in" filter="fade">
                                      <p:cBhvr>
                                        <p:cTn id="132" dur="500"/>
                                        <p:tgtEl>
                                          <p:spTgt spid="5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6"/>
                                        </p:tgtEl>
                                        <p:attrNameLst>
                                          <p:attrName>style.visibility</p:attrName>
                                        </p:attrNameLst>
                                      </p:cBhvr>
                                      <p:to>
                                        <p:strVal val="visible"/>
                                      </p:to>
                                    </p:set>
                                    <p:animEffect transition="in" filter="fade">
                                      <p:cBhvr>
                                        <p:cTn id="137" dur="500"/>
                                        <p:tgtEl>
                                          <p:spTgt spid="5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59"/>
                                        </p:tgtEl>
                                        <p:attrNameLst>
                                          <p:attrName>style.visibility</p:attrName>
                                        </p:attrNameLst>
                                      </p:cBhvr>
                                      <p:to>
                                        <p:strVal val="visible"/>
                                      </p:to>
                                    </p:set>
                                    <p:animEffect transition="in" filter="fade">
                                      <p:cBhvr>
                                        <p:cTn id="147" dur="500"/>
                                        <p:tgtEl>
                                          <p:spTgt spid="5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0"/>
                                        </p:tgtEl>
                                        <p:attrNameLst>
                                          <p:attrName>style.visibility</p:attrName>
                                        </p:attrNameLst>
                                      </p:cBhvr>
                                      <p:to>
                                        <p:strVal val="visible"/>
                                      </p:to>
                                    </p:set>
                                    <p:animEffect transition="in" filter="fade">
                                      <p:cBhvr>
                                        <p:cTn id="152" dur="500"/>
                                        <p:tgtEl>
                                          <p:spTgt spid="6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62"/>
                                        </p:tgtEl>
                                        <p:attrNameLst>
                                          <p:attrName>style.visibility</p:attrName>
                                        </p:attrNameLst>
                                      </p:cBhvr>
                                      <p:to>
                                        <p:strVal val="visible"/>
                                      </p:to>
                                    </p:set>
                                    <p:animEffect transition="in" filter="fade">
                                      <p:cBhvr>
                                        <p:cTn id="157" dur="500"/>
                                        <p:tgtEl>
                                          <p:spTgt spid="6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64"/>
                                        </p:tgtEl>
                                        <p:attrNameLst>
                                          <p:attrName>style.visibility</p:attrName>
                                        </p:attrNameLst>
                                      </p:cBhvr>
                                      <p:to>
                                        <p:strVal val="visible"/>
                                      </p:to>
                                    </p:set>
                                    <p:animEffect transition="in" filter="fade">
                                      <p:cBhvr>
                                        <p:cTn id="162" dur="500"/>
                                        <p:tgtEl>
                                          <p:spTgt spid="6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65"/>
                                        </p:tgtEl>
                                        <p:attrNameLst>
                                          <p:attrName>style.visibility</p:attrName>
                                        </p:attrNameLst>
                                      </p:cBhvr>
                                      <p:to>
                                        <p:strVal val="visible"/>
                                      </p:to>
                                    </p:set>
                                    <p:animEffect transition="in" filter="fade">
                                      <p:cBhvr>
                                        <p:cTn id="167" dur="500"/>
                                        <p:tgtEl>
                                          <p:spTgt spid="65"/>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66"/>
                                        </p:tgtEl>
                                        <p:attrNameLst>
                                          <p:attrName>style.visibility</p:attrName>
                                        </p:attrNameLst>
                                      </p:cBhvr>
                                      <p:to>
                                        <p:strVal val="visible"/>
                                      </p:to>
                                    </p:set>
                                    <p:animEffect transition="in" filter="fade">
                                      <p:cBhvr>
                                        <p:cTn id="172" dur="500"/>
                                        <p:tgtEl>
                                          <p:spTgt spid="66"/>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grpId="1" nodeType="clickEffect">
                                  <p:stCondLst>
                                    <p:cond delay="0"/>
                                  </p:stCondLst>
                                  <p:childTnLst>
                                    <p:animEffect transition="out" filter="fade">
                                      <p:cBhvr>
                                        <p:cTn id="176" dur="500"/>
                                        <p:tgtEl>
                                          <p:spTgt spid="66"/>
                                        </p:tgtEl>
                                      </p:cBhvr>
                                    </p:animEffect>
                                    <p:set>
                                      <p:cBhvr>
                                        <p:cTn id="177"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8" grpId="0" animBg="1"/>
      <p:bldP spid="19" grpId="0" animBg="1"/>
      <p:bldP spid="24" grpId="0" animBg="1"/>
      <p:bldP spid="26" grpId="0" animBg="1"/>
      <p:bldP spid="31" grpId="0" animBg="1"/>
      <p:bldP spid="37" grpId="0" animBg="1"/>
      <p:bldP spid="40" grpId="0" animBg="1"/>
      <p:bldP spid="43" grpId="0" animBg="1"/>
      <p:bldP spid="47" grpId="0" animBg="1"/>
      <p:bldP spid="52" grpId="0" animBg="1"/>
      <p:bldP spid="53" grpId="0" animBg="1"/>
      <p:bldP spid="56" grpId="0" animBg="1"/>
      <p:bldP spid="57" grpId="0" animBg="1"/>
      <p:bldP spid="60" grpId="0" animBg="1"/>
      <p:bldP spid="62" grpId="0" animBg="1"/>
      <p:bldP spid="65" grpId="0" animBg="1"/>
      <p:bldP spid="66" grpId="0" animBg="1"/>
      <p:bldP spid="6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625609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Ovale 17">
            <a:extLst>
              <a:ext uri="{FF2B5EF4-FFF2-40B4-BE49-F238E27FC236}">
                <a16:creationId xmlns:a16="http://schemas.microsoft.com/office/drawing/2014/main" id="{7A1849CF-6434-79BB-73E3-DB7C2E7BE596}"/>
              </a:ext>
            </a:extLst>
          </p:cNvPr>
          <p:cNvSpPr/>
          <p:nvPr/>
        </p:nvSpPr>
        <p:spPr>
          <a:xfrm>
            <a:off x="0" y="146671"/>
            <a:ext cx="1080120" cy="383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8" name="Immagine 67">
            <a:extLst>
              <a:ext uri="{FF2B5EF4-FFF2-40B4-BE49-F238E27FC236}">
                <a16:creationId xmlns:a16="http://schemas.microsoft.com/office/drawing/2014/main" id="{9BA6B9F1-A4AB-AB73-C550-C5A14ECFB94D}"/>
              </a:ext>
            </a:extLst>
          </p:cNvPr>
          <p:cNvPicPr>
            <a:picLocks noChangeAspect="1"/>
          </p:cNvPicPr>
          <p:nvPr/>
        </p:nvPicPr>
        <p:blipFill>
          <a:blip r:embed="rId7"/>
          <a:stretch>
            <a:fillRect/>
          </a:stretch>
        </p:blipFill>
        <p:spPr>
          <a:xfrm>
            <a:off x="1442174" y="54792"/>
            <a:ext cx="6641877" cy="6693868"/>
          </a:xfrm>
          <a:prstGeom prst="rect">
            <a:avLst/>
          </a:prstGeom>
        </p:spPr>
      </p:pic>
      <p:sp>
        <p:nvSpPr>
          <p:cNvPr id="69" name="Ovale 68">
            <a:extLst>
              <a:ext uri="{FF2B5EF4-FFF2-40B4-BE49-F238E27FC236}">
                <a16:creationId xmlns:a16="http://schemas.microsoft.com/office/drawing/2014/main" id="{CED47338-54BF-2521-D447-D4FA43917FD2}"/>
              </a:ext>
            </a:extLst>
          </p:cNvPr>
          <p:cNvSpPr/>
          <p:nvPr/>
        </p:nvSpPr>
        <p:spPr>
          <a:xfrm>
            <a:off x="1835696" y="980728"/>
            <a:ext cx="936104" cy="3113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0" name="CasellaDiTesto 69">
            <a:extLst>
              <a:ext uri="{FF2B5EF4-FFF2-40B4-BE49-F238E27FC236}">
                <a16:creationId xmlns:a16="http://schemas.microsoft.com/office/drawing/2014/main" id="{4B7DB498-B24E-3C29-53E9-B2AF3FB8E352}"/>
              </a:ext>
            </a:extLst>
          </p:cNvPr>
          <p:cNvSpPr txBox="1"/>
          <p:nvPr/>
        </p:nvSpPr>
        <p:spPr>
          <a:xfrm>
            <a:off x="418661" y="1759772"/>
            <a:ext cx="2834070" cy="3970318"/>
          </a:xfrm>
          <a:prstGeom prst="rect">
            <a:avLst/>
          </a:prstGeom>
          <a:solidFill>
            <a:schemeClr val="accent1"/>
          </a:solidFill>
        </p:spPr>
        <p:txBody>
          <a:bodyPr wrap="square" rtlCol="0">
            <a:spAutoFit/>
          </a:bodyPr>
          <a:lstStyle/>
          <a:p>
            <a:r>
              <a:rPr lang="it-IT" dirty="0" err="1">
                <a:solidFill>
                  <a:schemeClr val="bg1"/>
                </a:solidFill>
              </a:rPr>
              <a:t>Please</a:t>
            </a:r>
            <a:r>
              <a:rPr lang="it-IT" dirty="0">
                <a:solidFill>
                  <a:schemeClr val="bg1"/>
                </a:solidFill>
              </a:rPr>
              <a:t> create a new file «</a:t>
            </a:r>
            <a:r>
              <a:rPr lang="it-IT" dirty="0" err="1">
                <a:solidFill>
                  <a:schemeClr val="bg1"/>
                </a:solidFill>
              </a:rPr>
              <a:t>dockerfile</a:t>
            </a:r>
            <a:r>
              <a:rPr lang="it-IT" dirty="0">
                <a:solidFill>
                  <a:schemeClr val="bg1"/>
                </a:solidFill>
              </a:rPr>
              <a:t>».</a:t>
            </a:r>
          </a:p>
          <a:p>
            <a:r>
              <a:rPr lang="en-US" dirty="0">
                <a:solidFill>
                  <a:schemeClr val="bg1"/>
                </a:solidFill>
              </a:rPr>
              <a:t>This file will contain the instructions for Docker</a:t>
            </a:r>
          </a:p>
          <a:p>
            <a:r>
              <a:rPr lang="en-US" dirty="0">
                <a:solidFill>
                  <a:schemeClr val="bg1"/>
                </a:solidFill>
              </a:rPr>
              <a:t>that we </a:t>
            </a:r>
            <a:r>
              <a:rPr lang="en-US" dirty="0" err="1">
                <a:solidFill>
                  <a:schemeClr val="bg1"/>
                </a:solidFill>
              </a:rPr>
              <a:t>wanna</a:t>
            </a:r>
            <a:r>
              <a:rPr lang="en-US" dirty="0">
                <a:solidFill>
                  <a:schemeClr val="bg1"/>
                </a:solidFill>
              </a:rPr>
              <a:t> execute when we build our own image.</a:t>
            </a:r>
          </a:p>
          <a:p>
            <a:endParaRPr lang="en-US" dirty="0">
              <a:solidFill>
                <a:schemeClr val="bg1"/>
              </a:solidFill>
            </a:endParaRPr>
          </a:p>
          <a:p>
            <a:r>
              <a:rPr lang="en-US" dirty="0">
                <a:solidFill>
                  <a:schemeClr val="bg1"/>
                </a:solidFill>
              </a:rPr>
              <a:t>So it contains the setup instructions for our own image.</a:t>
            </a:r>
          </a:p>
          <a:p>
            <a:r>
              <a:rPr lang="en-US" dirty="0">
                <a:solidFill>
                  <a:schemeClr val="bg1"/>
                </a:solidFill>
              </a:rPr>
              <a:t>And typically here you start with the FROM instruction</a:t>
            </a:r>
          </a:p>
          <a:p>
            <a:endParaRPr lang="it-IT" dirty="0">
              <a:solidFill>
                <a:schemeClr val="bg1"/>
              </a:solidFill>
            </a:endParaRPr>
          </a:p>
        </p:txBody>
      </p:sp>
      <p:pic>
        <p:nvPicPr>
          <p:cNvPr id="72" name="Immagine 71">
            <a:extLst>
              <a:ext uri="{FF2B5EF4-FFF2-40B4-BE49-F238E27FC236}">
                <a16:creationId xmlns:a16="http://schemas.microsoft.com/office/drawing/2014/main" id="{A130D035-7AAD-1C15-902B-CA14044FC7F1}"/>
              </a:ext>
            </a:extLst>
          </p:cNvPr>
          <p:cNvPicPr>
            <a:picLocks noChangeAspect="1"/>
          </p:cNvPicPr>
          <p:nvPr/>
        </p:nvPicPr>
        <p:blipFill>
          <a:blip r:embed="rId8"/>
          <a:stretch>
            <a:fillRect/>
          </a:stretch>
        </p:blipFill>
        <p:spPr>
          <a:xfrm>
            <a:off x="3923928" y="724633"/>
            <a:ext cx="1105054" cy="238158"/>
          </a:xfrm>
          <a:prstGeom prst="rect">
            <a:avLst/>
          </a:prstGeom>
        </p:spPr>
      </p:pic>
      <p:sp>
        <p:nvSpPr>
          <p:cNvPr id="73" name="CasellaDiTesto 72">
            <a:extLst>
              <a:ext uri="{FF2B5EF4-FFF2-40B4-BE49-F238E27FC236}">
                <a16:creationId xmlns:a16="http://schemas.microsoft.com/office/drawing/2014/main" id="{7786B892-0B7E-16A5-26C3-7FA74A59CC65}"/>
              </a:ext>
            </a:extLst>
          </p:cNvPr>
          <p:cNvSpPr txBox="1"/>
          <p:nvPr/>
        </p:nvSpPr>
        <p:spPr>
          <a:xfrm>
            <a:off x="418661" y="1028343"/>
            <a:ext cx="2834070" cy="4801314"/>
          </a:xfrm>
          <a:prstGeom prst="rect">
            <a:avLst/>
          </a:prstGeom>
          <a:solidFill>
            <a:schemeClr val="accent1"/>
          </a:solidFill>
        </p:spPr>
        <p:txBody>
          <a:bodyPr wrap="square" rtlCol="0">
            <a:spAutoFit/>
          </a:bodyPr>
          <a:lstStyle/>
          <a:p>
            <a:pPr algn="ctr"/>
            <a:r>
              <a:rPr lang="en-US" dirty="0">
                <a:solidFill>
                  <a:schemeClr val="bg1"/>
                </a:solidFill>
              </a:rPr>
              <a:t>And this image now exists on Docker hub.</a:t>
            </a:r>
          </a:p>
          <a:p>
            <a:pPr algn="ctr"/>
            <a:r>
              <a:rPr lang="en-US" dirty="0">
                <a:solidFill>
                  <a:schemeClr val="bg1"/>
                </a:solidFill>
              </a:rPr>
              <a:t>And actually since we already executed a  container based</a:t>
            </a:r>
          </a:p>
          <a:p>
            <a:pPr algn="ctr"/>
            <a:r>
              <a:rPr lang="en-US" dirty="0">
                <a:solidFill>
                  <a:schemeClr val="bg1"/>
                </a:solidFill>
              </a:rPr>
              <a:t>on this image at the moment it also exists on our local machine because when we run a container</a:t>
            </a:r>
          </a:p>
          <a:p>
            <a:pPr algn="ctr"/>
            <a:r>
              <a:rPr lang="en-US" dirty="0">
                <a:solidFill>
                  <a:schemeClr val="bg1"/>
                </a:solidFill>
              </a:rPr>
              <a:t>based on this Docker hub image for the first time,</a:t>
            </a:r>
          </a:p>
          <a:p>
            <a:pPr algn="ctr"/>
            <a:r>
              <a:rPr lang="en-US" dirty="0">
                <a:solidFill>
                  <a:schemeClr val="bg1"/>
                </a:solidFill>
              </a:rPr>
              <a:t>this image was downloaded and cached locally.</a:t>
            </a:r>
          </a:p>
          <a:p>
            <a:pPr algn="ctr"/>
            <a:r>
              <a:rPr lang="en-US" dirty="0">
                <a:solidFill>
                  <a:schemeClr val="bg1"/>
                </a:solidFill>
              </a:rPr>
              <a:t>So now this is basically both a local and a Docker hub image.</a:t>
            </a:r>
          </a:p>
          <a:p>
            <a:endParaRPr lang="it-IT" dirty="0">
              <a:solidFill>
                <a:schemeClr val="bg1"/>
              </a:solidFill>
            </a:endParaRPr>
          </a:p>
        </p:txBody>
      </p:sp>
      <p:sp>
        <p:nvSpPr>
          <p:cNvPr id="74" name="CasellaDiTesto 73">
            <a:extLst>
              <a:ext uri="{FF2B5EF4-FFF2-40B4-BE49-F238E27FC236}">
                <a16:creationId xmlns:a16="http://schemas.microsoft.com/office/drawing/2014/main" id="{03CFD6F7-54DC-B510-9602-CFBFDB4A99D7}"/>
              </a:ext>
            </a:extLst>
          </p:cNvPr>
          <p:cNvSpPr txBox="1"/>
          <p:nvPr/>
        </p:nvSpPr>
        <p:spPr>
          <a:xfrm>
            <a:off x="396089" y="109340"/>
            <a:ext cx="2834070" cy="6740307"/>
          </a:xfrm>
          <a:prstGeom prst="rect">
            <a:avLst/>
          </a:prstGeom>
          <a:solidFill>
            <a:schemeClr val="accent1"/>
          </a:solidFill>
        </p:spPr>
        <p:txBody>
          <a:bodyPr wrap="square" rtlCol="0">
            <a:spAutoFit/>
          </a:bodyPr>
          <a:lstStyle/>
          <a:p>
            <a:r>
              <a:rPr lang="en-US" dirty="0">
                <a:solidFill>
                  <a:schemeClr val="bg1"/>
                </a:solidFill>
              </a:rPr>
              <a:t>next step:</a:t>
            </a:r>
          </a:p>
          <a:p>
            <a:r>
              <a:rPr lang="en-US" dirty="0">
                <a:solidFill>
                  <a:schemeClr val="bg1"/>
                </a:solidFill>
              </a:rPr>
              <a:t>we </a:t>
            </a:r>
            <a:r>
              <a:rPr lang="en-US" dirty="0" err="1">
                <a:solidFill>
                  <a:schemeClr val="bg1"/>
                </a:solidFill>
              </a:rPr>
              <a:t>wanna</a:t>
            </a:r>
            <a:r>
              <a:rPr lang="en-US" dirty="0">
                <a:solidFill>
                  <a:schemeClr val="bg1"/>
                </a:solidFill>
              </a:rPr>
              <a:t> tell Docker</a:t>
            </a:r>
          </a:p>
          <a:p>
            <a:r>
              <a:rPr lang="en-US" dirty="0">
                <a:solidFill>
                  <a:schemeClr val="bg1"/>
                </a:solidFill>
              </a:rPr>
              <a:t>which files that live here on our local machine</a:t>
            </a:r>
          </a:p>
          <a:p>
            <a:r>
              <a:rPr lang="en-US" dirty="0">
                <a:solidFill>
                  <a:schemeClr val="bg1"/>
                </a:solidFill>
              </a:rPr>
              <a:t>should go into the image.</a:t>
            </a:r>
          </a:p>
          <a:p>
            <a:r>
              <a:rPr lang="en-US" dirty="0">
                <a:solidFill>
                  <a:schemeClr val="bg1"/>
                </a:solidFill>
              </a:rPr>
              <a:t>And for Docker get to COPY command.</a:t>
            </a:r>
          </a:p>
          <a:p>
            <a:r>
              <a:rPr lang="en-US" b="1" dirty="0">
                <a:solidFill>
                  <a:schemeClr val="bg1"/>
                </a:solidFill>
              </a:rPr>
              <a:t>First dot </a:t>
            </a:r>
            <a:r>
              <a:rPr lang="en-US" dirty="0">
                <a:solidFill>
                  <a:schemeClr val="bg1"/>
                </a:solidFill>
              </a:rPr>
              <a:t>would tell Docker</a:t>
            </a:r>
          </a:p>
          <a:p>
            <a:r>
              <a:rPr lang="en-US" dirty="0">
                <a:solidFill>
                  <a:schemeClr val="bg1"/>
                </a:solidFill>
              </a:rPr>
              <a:t>this first dot would tell Docker that all the folders, sub folders and files here in this project should be copied into image</a:t>
            </a:r>
          </a:p>
          <a:p>
            <a:r>
              <a:rPr lang="en-US" b="1" dirty="0">
                <a:solidFill>
                  <a:schemeClr val="bg1"/>
                </a:solidFill>
              </a:rPr>
              <a:t>Second dot </a:t>
            </a:r>
            <a:r>
              <a:rPr lang="en-US" dirty="0">
                <a:solidFill>
                  <a:schemeClr val="bg1"/>
                </a:solidFill>
              </a:rPr>
              <a:t>is the path inside of the image where those files should be stored.</a:t>
            </a:r>
          </a:p>
          <a:p>
            <a:r>
              <a:rPr lang="en-US" dirty="0">
                <a:solidFill>
                  <a:schemeClr val="bg1"/>
                </a:solidFill>
              </a:rPr>
              <a:t>Every image and for also every container created based on an image, has its own internal file system</a:t>
            </a:r>
          </a:p>
          <a:p>
            <a:r>
              <a:rPr lang="en-US" dirty="0">
                <a:solidFill>
                  <a:schemeClr val="bg1"/>
                </a:solidFill>
              </a:rPr>
              <a:t>which is totally detached</a:t>
            </a:r>
          </a:p>
          <a:p>
            <a:r>
              <a:rPr lang="en-US" dirty="0">
                <a:solidFill>
                  <a:schemeClr val="bg1"/>
                </a:solidFill>
              </a:rPr>
              <a:t>from your file system on your machine.</a:t>
            </a:r>
          </a:p>
          <a:p>
            <a:endParaRPr lang="it-IT" dirty="0">
              <a:solidFill>
                <a:schemeClr val="bg1"/>
              </a:solidFill>
            </a:endParaRPr>
          </a:p>
        </p:txBody>
      </p:sp>
      <p:pic>
        <p:nvPicPr>
          <p:cNvPr id="76" name="Immagine 75">
            <a:extLst>
              <a:ext uri="{FF2B5EF4-FFF2-40B4-BE49-F238E27FC236}">
                <a16:creationId xmlns:a16="http://schemas.microsoft.com/office/drawing/2014/main" id="{8A044138-425C-A2C3-7663-31A576471936}"/>
              </a:ext>
            </a:extLst>
          </p:cNvPr>
          <p:cNvPicPr>
            <a:picLocks noChangeAspect="1"/>
          </p:cNvPicPr>
          <p:nvPr/>
        </p:nvPicPr>
        <p:blipFill>
          <a:blip r:embed="rId9"/>
          <a:stretch>
            <a:fillRect/>
          </a:stretch>
        </p:blipFill>
        <p:spPr>
          <a:xfrm>
            <a:off x="3616625" y="900736"/>
            <a:ext cx="1535292" cy="442525"/>
          </a:xfrm>
          <a:prstGeom prst="rect">
            <a:avLst/>
          </a:prstGeom>
        </p:spPr>
      </p:pic>
      <p:sp>
        <p:nvSpPr>
          <p:cNvPr id="77" name="CasellaDiTesto 76">
            <a:extLst>
              <a:ext uri="{FF2B5EF4-FFF2-40B4-BE49-F238E27FC236}">
                <a16:creationId xmlns:a16="http://schemas.microsoft.com/office/drawing/2014/main" id="{307944E5-9400-0BF6-0502-7C74DE0AD6C9}"/>
              </a:ext>
            </a:extLst>
          </p:cNvPr>
          <p:cNvSpPr txBox="1"/>
          <p:nvPr/>
        </p:nvSpPr>
        <p:spPr>
          <a:xfrm>
            <a:off x="396089" y="108326"/>
            <a:ext cx="2834070" cy="3139321"/>
          </a:xfrm>
          <a:prstGeom prst="rect">
            <a:avLst/>
          </a:prstGeom>
          <a:solidFill>
            <a:schemeClr val="accent1"/>
          </a:solidFill>
        </p:spPr>
        <p:txBody>
          <a:bodyPr wrap="square" rtlCol="0">
            <a:spAutoFit/>
          </a:bodyPr>
          <a:lstStyle/>
          <a:p>
            <a:r>
              <a:rPr lang="en-US" dirty="0">
                <a:solidFill>
                  <a:schemeClr val="bg1"/>
                </a:solidFill>
              </a:rPr>
              <a:t> it is a good idea to not use</a:t>
            </a:r>
          </a:p>
          <a:p>
            <a:r>
              <a:rPr lang="en-US" dirty="0">
                <a:solidFill>
                  <a:schemeClr val="bg1"/>
                </a:solidFill>
              </a:rPr>
              <a:t>the root folder, the root entry in your Docker container but some sub folder which is totally up to you.</a:t>
            </a:r>
          </a:p>
          <a:p>
            <a:r>
              <a:rPr lang="en-US" dirty="0">
                <a:solidFill>
                  <a:schemeClr val="bg1"/>
                </a:solidFill>
              </a:rPr>
              <a:t>You can name it however you want.</a:t>
            </a:r>
          </a:p>
          <a:p>
            <a:r>
              <a:rPr lang="en-US" dirty="0">
                <a:solidFill>
                  <a:schemeClr val="bg1"/>
                </a:solidFill>
              </a:rPr>
              <a:t>And here I will name this \app</a:t>
            </a:r>
          </a:p>
          <a:p>
            <a:endParaRPr lang="it-IT" dirty="0">
              <a:solidFill>
                <a:schemeClr val="bg1"/>
              </a:solidFill>
            </a:endParaRPr>
          </a:p>
        </p:txBody>
      </p:sp>
      <p:pic>
        <p:nvPicPr>
          <p:cNvPr id="79" name="Immagine 78">
            <a:extLst>
              <a:ext uri="{FF2B5EF4-FFF2-40B4-BE49-F238E27FC236}">
                <a16:creationId xmlns:a16="http://schemas.microsoft.com/office/drawing/2014/main" id="{2BCABFF3-3F64-8469-719E-D5CE9F416F1C}"/>
              </a:ext>
            </a:extLst>
          </p:cNvPr>
          <p:cNvPicPr>
            <a:picLocks noChangeAspect="1"/>
          </p:cNvPicPr>
          <p:nvPr/>
        </p:nvPicPr>
        <p:blipFill>
          <a:blip r:embed="rId10"/>
          <a:stretch>
            <a:fillRect/>
          </a:stretch>
        </p:blipFill>
        <p:spPr>
          <a:xfrm>
            <a:off x="4632483" y="1057278"/>
            <a:ext cx="552527" cy="276264"/>
          </a:xfrm>
          <a:prstGeom prst="rect">
            <a:avLst/>
          </a:prstGeom>
        </p:spPr>
      </p:pic>
      <p:sp>
        <p:nvSpPr>
          <p:cNvPr id="80" name="CasellaDiTesto 79">
            <a:extLst>
              <a:ext uri="{FF2B5EF4-FFF2-40B4-BE49-F238E27FC236}">
                <a16:creationId xmlns:a16="http://schemas.microsoft.com/office/drawing/2014/main" id="{AC1E72DE-F879-4B5B-DC85-7CCC3A555375}"/>
              </a:ext>
            </a:extLst>
          </p:cNvPr>
          <p:cNvSpPr txBox="1"/>
          <p:nvPr/>
        </p:nvSpPr>
        <p:spPr>
          <a:xfrm>
            <a:off x="396697" y="138312"/>
            <a:ext cx="2834070" cy="2308324"/>
          </a:xfrm>
          <a:prstGeom prst="rect">
            <a:avLst/>
          </a:prstGeom>
          <a:solidFill>
            <a:schemeClr val="accent1"/>
          </a:solidFill>
        </p:spPr>
        <p:txBody>
          <a:bodyPr wrap="square" rtlCol="0">
            <a:spAutoFit/>
          </a:bodyPr>
          <a:lstStyle/>
          <a:p>
            <a:r>
              <a:rPr lang="en-US" dirty="0">
                <a:solidFill>
                  <a:schemeClr val="bg1"/>
                </a:solidFill>
              </a:rPr>
              <a:t> next step, we need to run NPM install</a:t>
            </a:r>
          </a:p>
          <a:p>
            <a:r>
              <a:rPr lang="en-US" dirty="0">
                <a:solidFill>
                  <a:schemeClr val="bg1"/>
                </a:solidFill>
              </a:rPr>
              <a:t>For node applications, we had to run NPM install</a:t>
            </a:r>
          </a:p>
          <a:p>
            <a:r>
              <a:rPr lang="en-US" dirty="0">
                <a:solidFill>
                  <a:schemeClr val="bg1"/>
                </a:solidFill>
              </a:rPr>
              <a:t>in order to install all the dependencies of our node application.</a:t>
            </a:r>
          </a:p>
          <a:p>
            <a:endParaRPr lang="it-IT" dirty="0">
              <a:solidFill>
                <a:schemeClr val="bg1"/>
              </a:solidFill>
            </a:endParaRPr>
          </a:p>
        </p:txBody>
      </p:sp>
      <p:pic>
        <p:nvPicPr>
          <p:cNvPr id="6" name="Immagine 5">
            <a:extLst>
              <a:ext uri="{FF2B5EF4-FFF2-40B4-BE49-F238E27FC236}">
                <a16:creationId xmlns:a16="http://schemas.microsoft.com/office/drawing/2014/main" id="{D6729799-AD52-F0C4-287E-83929F271080}"/>
              </a:ext>
            </a:extLst>
          </p:cNvPr>
          <p:cNvPicPr>
            <a:picLocks noChangeAspect="1"/>
          </p:cNvPicPr>
          <p:nvPr/>
        </p:nvPicPr>
        <p:blipFill>
          <a:blip r:embed="rId11"/>
          <a:stretch>
            <a:fillRect/>
          </a:stretch>
        </p:blipFill>
        <p:spPr>
          <a:xfrm>
            <a:off x="3668448" y="1367191"/>
            <a:ext cx="1971950" cy="504895"/>
          </a:xfrm>
          <a:prstGeom prst="rect">
            <a:avLst/>
          </a:prstGeom>
        </p:spPr>
      </p:pic>
      <p:pic>
        <p:nvPicPr>
          <p:cNvPr id="8" name="Immagine 7">
            <a:extLst>
              <a:ext uri="{FF2B5EF4-FFF2-40B4-BE49-F238E27FC236}">
                <a16:creationId xmlns:a16="http://schemas.microsoft.com/office/drawing/2014/main" id="{639B3783-057E-9FD9-B228-56BF4A282914}"/>
              </a:ext>
            </a:extLst>
          </p:cNvPr>
          <p:cNvPicPr>
            <a:picLocks noChangeAspect="1"/>
          </p:cNvPicPr>
          <p:nvPr/>
        </p:nvPicPr>
        <p:blipFill>
          <a:blip r:embed="rId12"/>
          <a:stretch>
            <a:fillRect/>
          </a:stretch>
        </p:blipFill>
        <p:spPr>
          <a:xfrm>
            <a:off x="3592213" y="712057"/>
            <a:ext cx="2324424" cy="2172003"/>
          </a:xfrm>
          <a:prstGeom prst="rect">
            <a:avLst/>
          </a:prstGeom>
        </p:spPr>
      </p:pic>
      <p:sp>
        <p:nvSpPr>
          <p:cNvPr id="9" name="CasellaDiTesto 8">
            <a:extLst>
              <a:ext uri="{FF2B5EF4-FFF2-40B4-BE49-F238E27FC236}">
                <a16:creationId xmlns:a16="http://schemas.microsoft.com/office/drawing/2014/main" id="{66D00BEF-861A-B87B-B71F-81558C2F1B31}"/>
              </a:ext>
            </a:extLst>
          </p:cNvPr>
          <p:cNvSpPr txBox="1"/>
          <p:nvPr/>
        </p:nvSpPr>
        <p:spPr>
          <a:xfrm>
            <a:off x="371677" y="187863"/>
            <a:ext cx="2834070" cy="923330"/>
          </a:xfrm>
          <a:prstGeom prst="rect">
            <a:avLst/>
          </a:prstGeom>
          <a:solidFill>
            <a:schemeClr val="accent1"/>
          </a:solidFill>
        </p:spPr>
        <p:txBody>
          <a:bodyPr wrap="square" rtlCol="0">
            <a:spAutoFit/>
          </a:bodyPr>
          <a:lstStyle/>
          <a:p>
            <a:r>
              <a:rPr lang="en-US" dirty="0">
                <a:solidFill>
                  <a:schemeClr val="bg1"/>
                </a:solidFill>
              </a:rPr>
              <a:t>Now we want start our server</a:t>
            </a:r>
          </a:p>
          <a:p>
            <a:endParaRPr lang="it-IT" dirty="0">
              <a:solidFill>
                <a:schemeClr val="bg1"/>
              </a:solidFill>
            </a:endParaRPr>
          </a:p>
        </p:txBody>
      </p:sp>
      <p:pic>
        <p:nvPicPr>
          <p:cNvPr id="13" name="Immagine 12">
            <a:extLst>
              <a:ext uri="{FF2B5EF4-FFF2-40B4-BE49-F238E27FC236}">
                <a16:creationId xmlns:a16="http://schemas.microsoft.com/office/drawing/2014/main" id="{19DEBEF8-DD13-C23E-C7DA-7D0A79BE5124}"/>
              </a:ext>
            </a:extLst>
          </p:cNvPr>
          <p:cNvPicPr>
            <a:picLocks noChangeAspect="1"/>
          </p:cNvPicPr>
          <p:nvPr/>
        </p:nvPicPr>
        <p:blipFill>
          <a:blip r:embed="rId13"/>
          <a:stretch>
            <a:fillRect/>
          </a:stretch>
        </p:blipFill>
        <p:spPr>
          <a:xfrm>
            <a:off x="3585538" y="2612355"/>
            <a:ext cx="2886888" cy="518461"/>
          </a:xfrm>
          <a:prstGeom prst="rect">
            <a:avLst/>
          </a:prstGeom>
        </p:spPr>
      </p:pic>
      <p:sp>
        <p:nvSpPr>
          <p:cNvPr id="14" name="CasellaDiTesto 13">
            <a:extLst>
              <a:ext uri="{FF2B5EF4-FFF2-40B4-BE49-F238E27FC236}">
                <a16:creationId xmlns:a16="http://schemas.microsoft.com/office/drawing/2014/main" id="{60D79609-1C95-4EB6-17C8-E8B6EA90A48F}"/>
              </a:ext>
            </a:extLst>
          </p:cNvPr>
          <p:cNvSpPr txBox="1"/>
          <p:nvPr/>
        </p:nvSpPr>
        <p:spPr>
          <a:xfrm>
            <a:off x="32194" y="8353"/>
            <a:ext cx="3220537" cy="6494085"/>
          </a:xfrm>
          <a:prstGeom prst="rect">
            <a:avLst/>
          </a:prstGeom>
          <a:solidFill>
            <a:schemeClr val="accent1"/>
          </a:solidFill>
        </p:spPr>
        <p:txBody>
          <a:bodyPr wrap="square" rtlCol="0">
            <a:spAutoFit/>
          </a:bodyPr>
          <a:lstStyle/>
          <a:p>
            <a:r>
              <a:rPr lang="en-US" sz="1600" dirty="0">
                <a:solidFill>
                  <a:schemeClr val="bg1"/>
                </a:solidFill>
              </a:rPr>
              <a:t>All these here are instructions to Docker</a:t>
            </a:r>
          </a:p>
          <a:p>
            <a:r>
              <a:rPr lang="en-US" sz="1600" dirty="0">
                <a:solidFill>
                  <a:schemeClr val="bg1"/>
                </a:solidFill>
              </a:rPr>
              <a:t>for setting up the image</a:t>
            </a:r>
          </a:p>
          <a:p>
            <a:endParaRPr lang="en-US" sz="1600" dirty="0">
              <a:solidFill>
                <a:schemeClr val="bg1"/>
              </a:solidFill>
            </a:endParaRPr>
          </a:p>
          <a:p>
            <a:r>
              <a:rPr lang="en-US" sz="1600" dirty="0">
                <a:solidFill>
                  <a:schemeClr val="bg1"/>
                </a:solidFill>
              </a:rPr>
              <a:t>Keep in mind the image should be the template for the container.</a:t>
            </a:r>
          </a:p>
          <a:p>
            <a:r>
              <a:rPr lang="en-US" sz="1600" dirty="0">
                <a:solidFill>
                  <a:schemeClr val="bg1"/>
                </a:solidFill>
              </a:rPr>
              <a:t>The image is not what you run in the end, you run a container based on an image</a:t>
            </a:r>
          </a:p>
          <a:p>
            <a:r>
              <a:rPr lang="en-US" sz="1600" dirty="0">
                <a:solidFill>
                  <a:schemeClr val="bg1"/>
                </a:solidFill>
              </a:rPr>
              <a:t>And therefore with this command, we would try to start the server in the image, so in the template, but that's not what we want.</a:t>
            </a:r>
          </a:p>
          <a:p>
            <a:r>
              <a:rPr lang="en-US" sz="1600" dirty="0">
                <a:solidFill>
                  <a:schemeClr val="bg1"/>
                </a:solidFill>
              </a:rPr>
              <a:t>We want to install all the dependencies there, yes,</a:t>
            </a:r>
          </a:p>
          <a:p>
            <a:r>
              <a:rPr lang="en-US" sz="1600" dirty="0">
                <a:solidFill>
                  <a:schemeClr val="bg1"/>
                </a:solidFill>
              </a:rPr>
              <a:t>we want to have all the code in there, yes, but we only </a:t>
            </a:r>
            <a:r>
              <a:rPr lang="en-US" sz="1600" dirty="0" err="1">
                <a:solidFill>
                  <a:schemeClr val="bg1"/>
                </a:solidFill>
              </a:rPr>
              <a:t>wanna</a:t>
            </a:r>
            <a:r>
              <a:rPr lang="en-US" sz="1600" dirty="0">
                <a:solidFill>
                  <a:schemeClr val="bg1"/>
                </a:solidFill>
              </a:rPr>
              <a:t> start a server</a:t>
            </a:r>
          </a:p>
          <a:p>
            <a:r>
              <a:rPr lang="en-US" sz="1600" dirty="0">
                <a:solidFill>
                  <a:schemeClr val="bg1"/>
                </a:solidFill>
              </a:rPr>
              <a:t>if we start a container based on an image.</a:t>
            </a:r>
          </a:p>
          <a:p>
            <a:r>
              <a:rPr lang="en-US" sz="1600" dirty="0">
                <a:solidFill>
                  <a:schemeClr val="bg1"/>
                </a:solidFill>
              </a:rPr>
              <a:t>Also so that if we start multiple containers on one and the same image, we also start multiple node servers. So therefore here we have another instruction</a:t>
            </a:r>
          </a:p>
          <a:p>
            <a:endParaRPr lang="en-US" sz="1600" dirty="0">
              <a:solidFill>
                <a:schemeClr val="bg1"/>
              </a:solidFill>
            </a:endParaRPr>
          </a:p>
        </p:txBody>
      </p:sp>
      <p:sp>
        <p:nvSpPr>
          <p:cNvPr id="17" name="CasellaDiTesto 16">
            <a:extLst>
              <a:ext uri="{FF2B5EF4-FFF2-40B4-BE49-F238E27FC236}">
                <a16:creationId xmlns:a16="http://schemas.microsoft.com/office/drawing/2014/main" id="{14269B55-01DC-101E-C3F9-B003509A2A36}"/>
              </a:ext>
            </a:extLst>
          </p:cNvPr>
          <p:cNvSpPr txBox="1"/>
          <p:nvPr/>
        </p:nvSpPr>
        <p:spPr>
          <a:xfrm>
            <a:off x="129388" y="93777"/>
            <a:ext cx="2834070" cy="7017306"/>
          </a:xfrm>
          <a:prstGeom prst="rect">
            <a:avLst/>
          </a:prstGeom>
          <a:solidFill>
            <a:schemeClr val="accent1"/>
          </a:solidFill>
        </p:spPr>
        <p:txBody>
          <a:bodyPr wrap="square" rtlCol="0">
            <a:spAutoFit/>
          </a:bodyPr>
          <a:lstStyle/>
          <a:p>
            <a:r>
              <a:rPr lang="en-US" dirty="0">
                <a:solidFill>
                  <a:schemeClr val="bg1"/>
                </a:solidFill>
              </a:rPr>
              <a:t>The difference to run is that this will now not be executed when the image is created, but when a container is started based on the image</a:t>
            </a:r>
          </a:p>
          <a:p>
            <a:endParaRPr lang="en-US" dirty="0">
              <a:solidFill>
                <a:schemeClr val="bg1"/>
              </a:solidFill>
            </a:endParaRPr>
          </a:p>
          <a:p>
            <a:r>
              <a:rPr lang="en-US" dirty="0">
                <a:solidFill>
                  <a:schemeClr val="bg1"/>
                </a:solidFill>
              </a:rPr>
              <a:t>Docker container is isolated.</a:t>
            </a:r>
          </a:p>
          <a:p>
            <a:r>
              <a:rPr lang="en-US" dirty="0">
                <a:solidFill>
                  <a:schemeClr val="bg1"/>
                </a:solidFill>
              </a:rPr>
              <a:t>It's isolated from our local environment.</a:t>
            </a:r>
          </a:p>
          <a:p>
            <a:r>
              <a:rPr lang="en-US" dirty="0">
                <a:solidFill>
                  <a:schemeClr val="bg1"/>
                </a:solidFill>
              </a:rPr>
              <a:t>And as a result, it also has its own internal network.</a:t>
            </a:r>
          </a:p>
          <a:p>
            <a:r>
              <a:rPr lang="en-US" dirty="0">
                <a:solidFill>
                  <a:schemeClr val="bg1"/>
                </a:solidFill>
              </a:rPr>
              <a:t>And when we listen to port 80 in the node application inside of our container,</a:t>
            </a:r>
          </a:p>
          <a:p>
            <a:r>
              <a:rPr lang="en-US" dirty="0">
                <a:solidFill>
                  <a:schemeClr val="bg1"/>
                </a:solidFill>
              </a:rPr>
              <a:t>the container does not expose that port to our local machine.</a:t>
            </a:r>
          </a:p>
          <a:p>
            <a:endParaRPr lang="en-US" dirty="0">
              <a:solidFill>
                <a:schemeClr val="bg1"/>
              </a:solidFill>
            </a:endParaRPr>
          </a:p>
          <a:p>
            <a:r>
              <a:rPr lang="en-US" dirty="0">
                <a:solidFill>
                  <a:schemeClr val="bg1"/>
                </a:solidFill>
              </a:rPr>
              <a:t>To expose port 80 to our local </a:t>
            </a:r>
            <a:r>
              <a:rPr lang="en-US" dirty="0" err="1">
                <a:solidFill>
                  <a:schemeClr val="bg1"/>
                </a:solidFill>
              </a:rPr>
              <a:t>enviromente</a:t>
            </a:r>
            <a:r>
              <a:rPr lang="en-US" dirty="0">
                <a:solidFill>
                  <a:schemeClr val="bg1"/>
                </a:solidFill>
              </a:rPr>
              <a:t>, we need add another instruction to docker file.</a:t>
            </a:r>
          </a:p>
          <a:p>
            <a:endParaRPr lang="en-US" dirty="0">
              <a:solidFill>
                <a:schemeClr val="bg1"/>
              </a:solidFill>
            </a:endParaRPr>
          </a:p>
          <a:p>
            <a:endParaRPr lang="it-IT" dirty="0">
              <a:solidFill>
                <a:schemeClr val="bg1"/>
              </a:solidFill>
            </a:endParaRPr>
          </a:p>
        </p:txBody>
      </p:sp>
      <p:pic>
        <p:nvPicPr>
          <p:cNvPr id="20" name="Immagine 19">
            <a:extLst>
              <a:ext uri="{FF2B5EF4-FFF2-40B4-BE49-F238E27FC236}">
                <a16:creationId xmlns:a16="http://schemas.microsoft.com/office/drawing/2014/main" id="{FD280C98-1C6A-612B-390E-507D5233ED20}"/>
              </a:ext>
            </a:extLst>
          </p:cNvPr>
          <p:cNvPicPr>
            <a:picLocks noChangeAspect="1"/>
          </p:cNvPicPr>
          <p:nvPr/>
        </p:nvPicPr>
        <p:blipFill>
          <a:blip r:embed="rId14"/>
          <a:stretch>
            <a:fillRect/>
          </a:stretch>
        </p:blipFill>
        <p:spPr>
          <a:xfrm>
            <a:off x="3585538" y="2883336"/>
            <a:ext cx="3660355" cy="432125"/>
          </a:xfrm>
          <a:prstGeom prst="rect">
            <a:avLst/>
          </a:prstGeom>
        </p:spPr>
      </p:pic>
      <p:pic>
        <p:nvPicPr>
          <p:cNvPr id="24" name="Immagine 23">
            <a:extLst>
              <a:ext uri="{FF2B5EF4-FFF2-40B4-BE49-F238E27FC236}">
                <a16:creationId xmlns:a16="http://schemas.microsoft.com/office/drawing/2014/main" id="{B03A560F-DCFA-1581-98A5-BB4FB22D6371}"/>
              </a:ext>
            </a:extLst>
          </p:cNvPr>
          <p:cNvPicPr>
            <a:picLocks noChangeAspect="1"/>
          </p:cNvPicPr>
          <p:nvPr/>
        </p:nvPicPr>
        <p:blipFill>
          <a:blip r:embed="rId15"/>
          <a:stretch>
            <a:fillRect/>
          </a:stretch>
        </p:blipFill>
        <p:spPr>
          <a:xfrm>
            <a:off x="3478198" y="2871585"/>
            <a:ext cx="3637518" cy="951351"/>
          </a:xfrm>
          <a:prstGeom prst="rect">
            <a:avLst/>
          </a:prstGeom>
        </p:spPr>
      </p:pic>
      <p:sp>
        <p:nvSpPr>
          <p:cNvPr id="25" name="Ovale 24">
            <a:extLst>
              <a:ext uri="{FF2B5EF4-FFF2-40B4-BE49-F238E27FC236}">
                <a16:creationId xmlns:a16="http://schemas.microsoft.com/office/drawing/2014/main" id="{905E37FC-B0D3-1E54-D46A-8E2D0EA3D16D}"/>
              </a:ext>
            </a:extLst>
          </p:cNvPr>
          <p:cNvSpPr/>
          <p:nvPr/>
        </p:nvSpPr>
        <p:spPr>
          <a:xfrm>
            <a:off x="4036925" y="2630752"/>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BC0733D1-6FEF-22A6-51D1-9435F9266DDE}"/>
              </a:ext>
            </a:extLst>
          </p:cNvPr>
          <p:cNvSpPr txBox="1"/>
          <p:nvPr/>
        </p:nvSpPr>
        <p:spPr>
          <a:xfrm>
            <a:off x="3326641" y="4153154"/>
            <a:ext cx="4716624" cy="1477328"/>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with that, we finished our </a:t>
            </a:r>
            <a:r>
              <a:rPr lang="en-US" b="0" i="0" dirty="0" err="1">
                <a:solidFill>
                  <a:schemeClr val="bg1"/>
                </a:solidFill>
                <a:effectLst/>
                <a:latin typeface="Udemy Sans"/>
              </a:rPr>
              <a:t>Dockerfile</a:t>
            </a:r>
            <a:endParaRPr lang="en-US" b="0" i="0" dirty="0">
              <a:solidFill>
                <a:schemeClr val="bg1"/>
              </a:solidFill>
              <a:effectLst/>
              <a:latin typeface="Udemy Sans"/>
            </a:endParaRPr>
          </a:p>
          <a:p>
            <a:pPr algn="l"/>
            <a:r>
              <a:rPr lang="en-US" b="0" i="0" dirty="0">
                <a:solidFill>
                  <a:schemeClr val="bg1"/>
                </a:solidFill>
                <a:effectLst/>
                <a:latin typeface="Udemy Sans"/>
              </a:rPr>
              <a:t>with all the setup instructions for a Docker image.</a:t>
            </a:r>
          </a:p>
          <a:p>
            <a:pPr algn="l"/>
            <a:r>
              <a:rPr lang="en-US" b="0" i="0" dirty="0">
                <a:solidFill>
                  <a:schemeClr val="bg1"/>
                </a:solidFill>
                <a:effectLst/>
                <a:latin typeface="Udemy Sans"/>
              </a:rPr>
              <a:t>Now let's see how we can utilize this custom image</a:t>
            </a:r>
            <a:r>
              <a:rPr lang="en-US" dirty="0">
                <a:solidFill>
                  <a:schemeClr val="bg1"/>
                </a:solidFill>
                <a:latin typeface="Udemy Sans"/>
              </a:rPr>
              <a:t>,</a:t>
            </a:r>
            <a:r>
              <a:rPr lang="en-US" b="0" i="0" dirty="0">
                <a:solidFill>
                  <a:schemeClr val="bg1"/>
                </a:solidFill>
                <a:effectLst/>
                <a:latin typeface="Udemy Sans"/>
              </a:rPr>
              <a:t> build it and how we can run it.</a:t>
            </a:r>
          </a:p>
        </p:txBody>
      </p:sp>
    </p:spTree>
    <p:extLst>
      <p:ext uri="{BB962C8B-B14F-4D97-AF65-F5344CB8AC3E}">
        <p14:creationId xmlns:p14="http://schemas.microsoft.com/office/powerpoint/2010/main" val="321070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70"/>
                                        </p:tgtEl>
                                      </p:cBhvr>
                                    </p:animEffect>
                                    <p:set>
                                      <p:cBhvr>
                                        <p:cTn id="32" dur="1" fill="hold">
                                          <p:stCondLst>
                                            <p:cond delay="499"/>
                                          </p:stCondLst>
                                        </p:cTn>
                                        <p:tgtEl>
                                          <p:spTgt spid="7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73"/>
                                        </p:tgtEl>
                                      </p:cBhvr>
                                    </p:animEffect>
                                    <p:set>
                                      <p:cBhvr>
                                        <p:cTn id="42" dur="1" fill="hold">
                                          <p:stCondLst>
                                            <p:cond delay="499"/>
                                          </p:stCondLst>
                                        </p:cTn>
                                        <p:tgtEl>
                                          <p:spTgt spid="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74"/>
                                        </p:tgtEl>
                                      </p:cBhvr>
                                    </p:animEffect>
                                    <p:set>
                                      <p:cBhvr>
                                        <p:cTn id="52" dur="1" fill="hold">
                                          <p:stCondLst>
                                            <p:cond delay="499"/>
                                          </p:stCondLst>
                                        </p:cTn>
                                        <p:tgtEl>
                                          <p:spTgt spid="7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77"/>
                                        </p:tgtEl>
                                      </p:cBhvr>
                                    </p:animEffect>
                                    <p:set>
                                      <p:cBhvr>
                                        <p:cTn id="67" dur="1" fill="hold">
                                          <p:stCondLst>
                                            <p:cond delay="499"/>
                                          </p:stCondLst>
                                        </p:cTn>
                                        <p:tgtEl>
                                          <p:spTgt spid="7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500"/>
                                        <p:tgtEl>
                                          <p:spTgt spid="7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80"/>
                                        </p:tgtEl>
                                      </p:cBhvr>
                                    </p:animEffect>
                                    <p:set>
                                      <p:cBhvr>
                                        <p:cTn id="82" dur="1" fill="hold">
                                          <p:stCondLst>
                                            <p:cond delay="499"/>
                                          </p:stCondLst>
                                        </p:cTn>
                                        <p:tgtEl>
                                          <p:spTgt spid="8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9"/>
                                        </p:tgtEl>
                                      </p:cBhvr>
                                    </p:animEffect>
                                    <p:set>
                                      <p:cBhvr>
                                        <p:cTn id="102" dur="1" fill="hold">
                                          <p:stCondLst>
                                            <p:cond delay="499"/>
                                          </p:stCondLst>
                                        </p:cTn>
                                        <p:tgtEl>
                                          <p:spTgt spid="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500"/>
                                        <p:tgtEl>
                                          <p:spTgt spid="1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fade">
                                      <p:cBhvr>
                                        <p:cTn id="122" dur="500"/>
                                        <p:tgtEl>
                                          <p:spTgt spid="1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fade">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500"/>
                                        <p:tgtEl>
                                          <p:spTgt spid="2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fade">
                                      <p:cBhvr>
                                        <p:cTn id="142" dur="500"/>
                                        <p:tgtEl>
                                          <p:spTgt spid="2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27"/>
                                        </p:tgtEl>
                                        <p:attrNameLst>
                                          <p:attrName>style.visibility</p:attrName>
                                        </p:attrNameLst>
                                      </p:cBhvr>
                                      <p:to>
                                        <p:strVal val="visible"/>
                                      </p:to>
                                    </p:set>
                                    <p:animEffect transition="in" filter="fade">
                                      <p:cBhvr>
                                        <p:cTn id="1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9" grpId="0" animBg="1"/>
      <p:bldP spid="70" grpId="0" animBg="1"/>
      <p:bldP spid="70" grpId="1" animBg="1"/>
      <p:bldP spid="73" grpId="0" animBg="1"/>
      <p:bldP spid="73" grpId="1" animBg="1"/>
      <p:bldP spid="74" grpId="0" animBg="1"/>
      <p:bldP spid="74" grpId="1" animBg="1"/>
      <p:bldP spid="77" grpId="0" animBg="1"/>
      <p:bldP spid="77" grpId="1" animBg="1"/>
      <p:bldP spid="80" grpId="0" animBg="1"/>
      <p:bldP spid="80" grpId="1" animBg="1"/>
      <p:bldP spid="9" grpId="0" animBg="1"/>
      <p:bldP spid="9" grpId="1" animBg="1"/>
      <p:bldP spid="14" grpId="0" animBg="1"/>
      <p:bldP spid="14" grpId="1" animBg="1"/>
      <p:bldP spid="17" grpId="0" animBg="1"/>
      <p:bldP spid="17" grpId="1" animBg="1"/>
      <p:bldP spid="25"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133956405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257920" y="26064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752385BF-A428-097A-1259-A16EEA5140A4}"/>
              </a:ext>
            </a:extLst>
          </p:cNvPr>
          <p:cNvSpPr txBox="1"/>
          <p:nvPr/>
        </p:nvSpPr>
        <p:spPr>
          <a:xfrm>
            <a:off x="2339752" y="956237"/>
            <a:ext cx="4716624" cy="646331"/>
          </a:xfrm>
          <a:prstGeom prst="rect">
            <a:avLst/>
          </a:prstGeom>
          <a:solidFill>
            <a:schemeClr val="accent1"/>
          </a:solidFill>
        </p:spPr>
        <p:txBody>
          <a:bodyPr wrap="square">
            <a:spAutoFit/>
          </a:bodyPr>
          <a:lstStyle/>
          <a:p>
            <a:pPr algn="l"/>
            <a:r>
              <a:rPr lang="en-US" dirty="0">
                <a:solidFill>
                  <a:schemeClr val="bg1"/>
                </a:solidFill>
                <a:latin typeface="Udemy Sans"/>
              </a:rPr>
              <a:t>Please open n terminal inside your visual studio code….</a:t>
            </a:r>
            <a:endParaRPr lang="en-US" b="0" i="0" dirty="0">
              <a:solidFill>
                <a:schemeClr val="bg1"/>
              </a:solidFill>
              <a:effectLst/>
              <a:latin typeface="Udemy Sans"/>
            </a:endParaRPr>
          </a:p>
        </p:txBody>
      </p:sp>
      <p:pic>
        <p:nvPicPr>
          <p:cNvPr id="6" name="Immagine 5">
            <a:extLst>
              <a:ext uri="{FF2B5EF4-FFF2-40B4-BE49-F238E27FC236}">
                <a16:creationId xmlns:a16="http://schemas.microsoft.com/office/drawing/2014/main" id="{88881CAA-97C3-D662-DAEA-B76955FDAC55}"/>
              </a:ext>
            </a:extLst>
          </p:cNvPr>
          <p:cNvPicPr>
            <a:picLocks noChangeAspect="1"/>
          </p:cNvPicPr>
          <p:nvPr/>
        </p:nvPicPr>
        <p:blipFill>
          <a:blip r:embed="rId7"/>
          <a:stretch>
            <a:fillRect/>
          </a:stretch>
        </p:blipFill>
        <p:spPr>
          <a:xfrm>
            <a:off x="467543" y="879596"/>
            <a:ext cx="8407587" cy="5806378"/>
          </a:xfrm>
          <a:prstGeom prst="rect">
            <a:avLst/>
          </a:prstGeom>
        </p:spPr>
      </p:pic>
      <p:pic>
        <p:nvPicPr>
          <p:cNvPr id="11" name="Immagine 10">
            <a:extLst>
              <a:ext uri="{FF2B5EF4-FFF2-40B4-BE49-F238E27FC236}">
                <a16:creationId xmlns:a16="http://schemas.microsoft.com/office/drawing/2014/main" id="{BCC791B3-832B-44FA-3DEA-67BA7D25BC32}"/>
              </a:ext>
            </a:extLst>
          </p:cNvPr>
          <p:cNvPicPr>
            <a:picLocks noChangeAspect="1"/>
          </p:cNvPicPr>
          <p:nvPr/>
        </p:nvPicPr>
        <p:blipFill rotWithShape="1">
          <a:blip r:embed="rId8"/>
          <a:srcRect l="-1" r="2054"/>
          <a:stretch/>
        </p:blipFill>
        <p:spPr>
          <a:xfrm>
            <a:off x="5724128" y="4869160"/>
            <a:ext cx="1267002" cy="323895"/>
          </a:xfrm>
          <a:prstGeom prst="rect">
            <a:avLst/>
          </a:prstGeom>
        </p:spPr>
      </p:pic>
      <p:pic>
        <p:nvPicPr>
          <p:cNvPr id="14" name="Immagine 13">
            <a:extLst>
              <a:ext uri="{FF2B5EF4-FFF2-40B4-BE49-F238E27FC236}">
                <a16:creationId xmlns:a16="http://schemas.microsoft.com/office/drawing/2014/main" id="{531673E2-ABBE-3523-93B6-CB797258A078}"/>
              </a:ext>
            </a:extLst>
          </p:cNvPr>
          <p:cNvPicPr>
            <a:picLocks noChangeAspect="1"/>
          </p:cNvPicPr>
          <p:nvPr/>
        </p:nvPicPr>
        <p:blipFill>
          <a:blip r:embed="rId9"/>
          <a:stretch>
            <a:fillRect/>
          </a:stretch>
        </p:blipFill>
        <p:spPr>
          <a:xfrm>
            <a:off x="480525" y="5122895"/>
            <a:ext cx="4716625" cy="1557735"/>
          </a:xfrm>
          <a:prstGeom prst="rect">
            <a:avLst/>
          </a:prstGeom>
        </p:spPr>
      </p:pic>
      <p:sp>
        <p:nvSpPr>
          <p:cNvPr id="15" name="Ovale 14">
            <a:extLst>
              <a:ext uri="{FF2B5EF4-FFF2-40B4-BE49-F238E27FC236}">
                <a16:creationId xmlns:a16="http://schemas.microsoft.com/office/drawing/2014/main" id="{141C20BF-1E87-0EA3-FA23-C950BC01C878}"/>
              </a:ext>
            </a:extLst>
          </p:cNvPr>
          <p:cNvSpPr/>
          <p:nvPr/>
        </p:nvSpPr>
        <p:spPr>
          <a:xfrm>
            <a:off x="5724128" y="4683312"/>
            <a:ext cx="1512168"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039FA30B-AB75-0ABC-BAE1-46DBE71A80FD}"/>
              </a:ext>
            </a:extLst>
          </p:cNvPr>
          <p:cNvSpPr/>
          <p:nvPr/>
        </p:nvSpPr>
        <p:spPr>
          <a:xfrm>
            <a:off x="1763688" y="6331416"/>
            <a:ext cx="3878492" cy="3492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llout: linea con bordo e barra in risalto 16">
            <a:extLst>
              <a:ext uri="{FF2B5EF4-FFF2-40B4-BE49-F238E27FC236}">
                <a16:creationId xmlns:a16="http://schemas.microsoft.com/office/drawing/2014/main" id="{EDF3DE15-C715-15D2-E72E-B2EA17CCF3FD}"/>
              </a:ext>
            </a:extLst>
          </p:cNvPr>
          <p:cNvSpPr/>
          <p:nvPr/>
        </p:nvSpPr>
        <p:spPr>
          <a:xfrm>
            <a:off x="3995936" y="5061656"/>
            <a:ext cx="2160240" cy="743608"/>
          </a:xfrm>
          <a:prstGeom prst="accentBorderCallout1">
            <a:avLst>
              <a:gd name="adj1" fmla="val 18750"/>
              <a:gd name="adj2" fmla="val -8333"/>
              <a:gd name="adj3" fmla="val 167710"/>
              <a:gd name="adj4" fmla="val -387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Image ID</a:t>
            </a:r>
          </a:p>
          <a:p>
            <a:pPr algn="ctr"/>
            <a:r>
              <a:rPr lang="it-IT" dirty="0" err="1"/>
              <a:t>Please</a:t>
            </a:r>
            <a:r>
              <a:rPr lang="it-IT" dirty="0"/>
              <a:t> copy </a:t>
            </a:r>
            <a:r>
              <a:rPr lang="it-IT" dirty="0" err="1"/>
              <a:t>it</a:t>
            </a:r>
            <a:r>
              <a:rPr lang="it-IT" dirty="0"/>
              <a:t>…..</a:t>
            </a:r>
          </a:p>
        </p:txBody>
      </p:sp>
      <p:pic>
        <p:nvPicPr>
          <p:cNvPr id="19" name="Immagine 18">
            <a:extLst>
              <a:ext uri="{FF2B5EF4-FFF2-40B4-BE49-F238E27FC236}">
                <a16:creationId xmlns:a16="http://schemas.microsoft.com/office/drawing/2014/main" id="{A777077C-6CCB-1D6D-F8D3-7CEFBB4B46D4}"/>
              </a:ext>
            </a:extLst>
          </p:cNvPr>
          <p:cNvPicPr>
            <a:picLocks noChangeAspect="1"/>
          </p:cNvPicPr>
          <p:nvPr/>
        </p:nvPicPr>
        <p:blipFill>
          <a:blip r:embed="rId10"/>
          <a:stretch>
            <a:fillRect/>
          </a:stretch>
        </p:blipFill>
        <p:spPr>
          <a:xfrm>
            <a:off x="241489" y="821813"/>
            <a:ext cx="8658315" cy="6036187"/>
          </a:xfrm>
          <a:prstGeom prst="rect">
            <a:avLst/>
          </a:prstGeom>
        </p:spPr>
      </p:pic>
      <p:sp>
        <p:nvSpPr>
          <p:cNvPr id="20" name="Ovale 19">
            <a:extLst>
              <a:ext uri="{FF2B5EF4-FFF2-40B4-BE49-F238E27FC236}">
                <a16:creationId xmlns:a16="http://schemas.microsoft.com/office/drawing/2014/main" id="{127B4004-142B-4E54-B204-880868B73C7D}"/>
              </a:ext>
            </a:extLst>
          </p:cNvPr>
          <p:cNvSpPr/>
          <p:nvPr/>
        </p:nvSpPr>
        <p:spPr>
          <a:xfrm>
            <a:off x="5102119" y="4708516"/>
            <a:ext cx="3982633"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C0DD787A-8AFB-C8F2-8B7F-2EC4B4FA7D57}"/>
              </a:ext>
            </a:extLst>
          </p:cNvPr>
          <p:cNvSpPr txBox="1"/>
          <p:nvPr/>
        </p:nvSpPr>
        <p:spPr>
          <a:xfrm>
            <a:off x="2251010" y="1614998"/>
            <a:ext cx="4595326" cy="5355312"/>
          </a:xfrm>
          <a:prstGeom prst="rect">
            <a:avLst/>
          </a:prstGeom>
          <a:solidFill>
            <a:schemeClr val="accent1"/>
          </a:solidFill>
        </p:spPr>
        <p:txBody>
          <a:bodyPr wrap="square">
            <a:spAutoFit/>
          </a:bodyPr>
          <a:lstStyle/>
          <a:p>
            <a:pPr algn="l"/>
            <a:r>
              <a:rPr lang="en-US" b="0" i="0" dirty="0">
                <a:solidFill>
                  <a:schemeClr val="bg1"/>
                </a:solidFill>
                <a:effectLst/>
                <a:latin typeface="Udemy Sans"/>
              </a:rPr>
              <a:t>this will now start this container and you will see it doesn't finish, it keeps on running.</a:t>
            </a:r>
          </a:p>
          <a:p>
            <a:pPr algn="l"/>
            <a:r>
              <a:rPr lang="en-US" b="0" i="0" dirty="0">
                <a:solidFill>
                  <a:schemeClr val="bg1"/>
                </a:solidFill>
                <a:effectLst/>
                <a:latin typeface="Udemy Sans"/>
              </a:rPr>
              <a:t>The reason for that is that the command we executed here starts a Node server,</a:t>
            </a:r>
          </a:p>
          <a:p>
            <a:pPr algn="l"/>
            <a:r>
              <a:rPr lang="en-US" b="0" i="0" dirty="0">
                <a:solidFill>
                  <a:schemeClr val="bg1"/>
                </a:solidFill>
                <a:effectLst/>
                <a:latin typeface="Udemy Sans"/>
              </a:rPr>
              <a:t>which is also an ongoing process that doesn't finish.</a:t>
            </a:r>
          </a:p>
          <a:p>
            <a:pPr algn="l"/>
            <a:r>
              <a:rPr lang="en-US" b="0" i="0" dirty="0">
                <a:solidFill>
                  <a:schemeClr val="bg1"/>
                </a:solidFill>
                <a:effectLst/>
                <a:latin typeface="Udemy Sans"/>
              </a:rPr>
              <a:t>And therefore, the container also keeps on running because the command that was executed when the container is started</a:t>
            </a:r>
          </a:p>
          <a:p>
            <a:pPr algn="l"/>
            <a:r>
              <a:rPr lang="en-US" b="0" i="0" dirty="0">
                <a:solidFill>
                  <a:schemeClr val="bg1"/>
                </a:solidFill>
                <a:effectLst/>
                <a:latin typeface="Udemy Sans"/>
              </a:rPr>
              <a:t>is a command that doesn't finish.</a:t>
            </a:r>
          </a:p>
          <a:p>
            <a:pPr algn="l"/>
            <a:endParaRPr lang="en-US" dirty="0">
              <a:solidFill>
                <a:schemeClr val="bg1"/>
              </a:solidFill>
              <a:latin typeface="Udemy Sans"/>
            </a:endParaRPr>
          </a:p>
          <a:p>
            <a:r>
              <a:rPr lang="en-US" b="1" u="sng" dirty="0">
                <a:solidFill>
                  <a:schemeClr val="bg1"/>
                </a:solidFill>
                <a:effectLst>
                  <a:outerShdw blurRad="38100" dist="38100" dir="2700000" algn="tl">
                    <a:srgbClr val="000000">
                      <a:alpha val="43137"/>
                    </a:srgbClr>
                  </a:outerShdw>
                </a:effectLst>
              </a:rPr>
              <a:t>But you will notice that if you visit localhost,</a:t>
            </a:r>
          </a:p>
          <a:p>
            <a:r>
              <a:rPr lang="en-US" b="1" u="sng" dirty="0">
                <a:solidFill>
                  <a:schemeClr val="bg1"/>
                </a:solidFill>
                <a:effectLst>
                  <a:outerShdw blurRad="38100" dist="38100" dir="2700000" algn="tl">
                    <a:srgbClr val="000000">
                      <a:alpha val="43137"/>
                    </a:srgbClr>
                  </a:outerShdw>
                </a:effectLst>
              </a:rPr>
              <a:t>you won't see the website, even though we exposed the port 80</a:t>
            </a:r>
          </a:p>
          <a:p>
            <a:endParaRPr lang="en-US" b="1" u="sng" dirty="0">
              <a:solidFill>
                <a:schemeClr val="bg1"/>
              </a:solidFill>
              <a:effectLst>
                <a:outerShdw blurRad="38100" dist="38100" dir="2700000" algn="tl">
                  <a:srgbClr val="000000">
                    <a:alpha val="43137"/>
                  </a:srgbClr>
                </a:outerShdw>
              </a:effectLst>
            </a:endParaRPr>
          </a:p>
          <a:p>
            <a:r>
              <a:rPr lang="en-US" dirty="0">
                <a:solidFill>
                  <a:schemeClr val="bg1"/>
                </a:solidFill>
              </a:rPr>
              <a:t>So why is that not working and what can we do here? </a:t>
            </a:r>
            <a:r>
              <a:rPr lang="en-US" dirty="0" err="1">
                <a:solidFill>
                  <a:schemeClr val="bg1"/>
                </a:solidFill>
              </a:rPr>
              <a:t>First:shutdown</a:t>
            </a:r>
            <a:r>
              <a:rPr lang="en-US" dirty="0">
                <a:solidFill>
                  <a:schemeClr val="bg1"/>
                </a:solidFill>
              </a:rPr>
              <a:t> container…..please open a new terminal….</a:t>
            </a:r>
          </a:p>
          <a:p>
            <a:endParaRPr lang="en-US" b="1" u="sng" dirty="0">
              <a:solidFill>
                <a:schemeClr val="bg1"/>
              </a:solidFill>
              <a:effectLst>
                <a:outerShdw blurRad="38100" dist="38100" dir="2700000" algn="tl">
                  <a:srgbClr val="000000">
                    <a:alpha val="43137"/>
                  </a:srgbClr>
                </a:outerShdw>
              </a:effectLst>
            </a:endParaRPr>
          </a:p>
        </p:txBody>
      </p:sp>
      <p:pic>
        <p:nvPicPr>
          <p:cNvPr id="24" name="Immagine 23">
            <a:extLst>
              <a:ext uri="{FF2B5EF4-FFF2-40B4-BE49-F238E27FC236}">
                <a16:creationId xmlns:a16="http://schemas.microsoft.com/office/drawing/2014/main" id="{F551E7D0-5CE0-0079-B632-3FCFDB0F4B03}"/>
              </a:ext>
            </a:extLst>
          </p:cNvPr>
          <p:cNvPicPr>
            <a:picLocks noChangeAspect="1"/>
          </p:cNvPicPr>
          <p:nvPr/>
        </p:nvPicPr>
        <p:blipFill>
          <a:blip r:embed="rId11"/>
          <a:stretch>
            <a:fillRect/>
          </a:stretch>
        </p:blipFill>
        <p:spPr>
          <a:xfrm>
            <a:off x="246355" y="84552"/>
            <a:ext cx="8568116" cy="6783388"/>
          </a:xfrm>
          <a:prstGeom prst="rect">
            <a:avLst/>
          </a:prstGeom>
        </p:spPr>
      </p:pic>
      <p:sp>
        <p:nvSpPr>
          <p:cNvPr id="25" name="Ovale 24">
            <a:extLst>
              <a:ext uri="{FF2B5EF4-FFF2-40B4-BE49-F238E27FC236}">
                <a16:creationId xmlns:a16="http://schemas.microsoft.com/office/drawing/2014/main" id="{D9A4A07A-3944-3B62-B4CA-5BF2B7BFD2BE}"/>
              </a:ext>
            </a:extLst>
          </p:cNvPr>
          <p:cNvSpPr/>
          <p:nvPr/>
        </p:nvSpPr>
        <p:spPr>
          <a:xfrm>
            <a:off x="6394173" y="4670882"/>
            <a:ext cx="1080120" cy="400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57069A7B-4441-4D75-7D6E-2B753B56E3B2}"/>
              </a:ext>
            </a:extLst>
          </p:cNvPr>
          <p:cNvSpPr/>
          <p:nvPr/>
        </p:nvSpPr>
        <p:spPr>
          <a:xfrm>
            <a:off x="279157" y="4999443"/>
            <a:ext cx="1080120" cy="400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17FE9AE7-444C-B309-638C-2896E4EFCA53}"/>
              </a:ext>
            </a:extLst>
          </p:cNvPr>
          <p:cNvSpPr/>
          <p:nvPr/>
        </p:nvSpPr>
        <p:spPr>
          <a:xfrm>
            <a:off x="3744261" y="5031106"/>
            <a:ext cx="1080120" cy="400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D9FE71D7-39F1-9CFE-13F0-F2462E470914}"/>
              </a:ext>
            </a:extLst>
          </p:cNvPr>
          <p:cNvSpPr/>
          <p:nvPr/>
        </p:nvSpPr>
        <p:spPr>
          <a:xfrm>
            <a:off x="4677451" y="5000490"/>
            <a:ext cx="1080120" cy="400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 name="Immagine 29">
            <a:extLst>
              <a:ext uri="{FF2B5EF4-FFF2-40B4-BE49-F238E27FC236}">
                <a16:creationId xmlns:a16="http://schemas.microsoft.com/office/drawing/2014/main" id="{C33F73A7-4A74-9EFA-595F-DAB5FB75BDD2}"/>
              </a:ext>
            </a:extLst>
          </p:cNvPr>
          <p:cNvPicPr>
            <a:picLocks noChangeAspect="1"/>
          </p:cNvPicPr>
          <p:nvPr/>
        </p:nvPicPr>
        <p:blipFill>
          <a:blip r:embed="rId12"/>
          <a:stretch>
            <a:fillRect/>
          </a:stretch>
        </p:blipFill>
        <p:spPr>
          <a:xfrm>
            <a:off x="6438919" y="5301724"/>
            <a:ext cx="1971526" cy="154354"/>
          </a:xfrm>
          <a:prstGeom prst="rect">
            <a:avLst/>
          </a:prstGeom>
        </p:spPr>
      </p:pic>
      <p:sp>
        <p:nvSpPr>
          <p:cNvPr id="31" name="Ovale 30">
            <a:extLst>
              <a:ext uri="{FF2B5EF4-FFF2-40B4-BE49-F238E27FC236}">
                <a16:creationId xmlns:a16="http://schemas.microsoft.com/office/drawing/2014/main" id="{20C4974D-AED4-70D7-15D4-01D72415A226}"/>
              </a:ext>
            </a:extLst>
          </p:cNvPr>
          <p:cNvSpPr/>
          <p:nvPr/>
        </p:nvSpPr>
        <p:spPr>
          <a:xfrm>
            <a:off x="6392368" y="5193055"/>
            <a:ext cx="1998306" cy="3464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7B84610D-4484-568A-A1FF-5746E89998E4}"/>
              </a:ext>
            </a:extLst>
          </p:cNvPr>
          <p:cNvPicPr>
            <a:picLocks noChangeAspect="1"/>
          </p:cNvPicPr>
          <p:nvPr/>
        </p:nvPicPr>
        <p:blipFill>
          <a:blip r:embed="rId13"/>
          <a:stretch>
            <a:fillRect/>
          </a:stretch>
        </p:blipFill>
        <p:spPr>
          <a:xfrm>
            <a:off x="317121" y="5471532"/>
            <a:ext cx="6021035" cy="355820"/>
          </a:xfrm>
          <a:prstGeom prst="rect">
            <a:avLst/>
          </a:prstGeom>
        </p:spPr>
      </p:pic>
      <p:pic>
        <p:nvPicPr>
          <p:cNvPr id="35" name="Immagine 34">
            <a:extLst>
              <a:ext uri="{FF2B5EF4-FFF2-40B4-BE49-F238E27FC236}">
                <a16:creationId xmlns:a16="http://schemas.microsoft.com/office/drawing/2014/main" id="{1B497A56-373C-B0E2-4E5E-8D21102266D3}"/>
              </a:ext>
            </a:extLst>
          </p:cNvPr>
          <p:cNvPicPr>
            <a:picLocks noChangeAspect="1"/>
          </p:cNvPicPr>
          <p:nvPr/>
        </p:nvPicPr>
        <p:blipFill>
          <a:blip r:embed="rId14"/>
          <a:stretch>
            <a:fillRect/>
          </a:stretch>
        </p:blipFill>
        <p:spPr>
          <a:xfrm>
            <a:off x="331096" y="5604755"/>
            <a:ext cx="7244337" cy="501416"/>
          </a:xfrm>
          <a:prstGeom prst="rect">
            <a:avLst/>
          </a:prstGeom>
        </p:spPr>
      </p:pic>
      <p:sp>
        <p:nvSpPr>
          <p:cNvPr id="36" name="Ovale 35">
            <a:extLst>
              <a:ext uri="{FF2B5EF4-FFF2-40B4-BE49-F238E27FC236}">
                <a16:creationId xmlns:a16="http://schemas.microsoft.com/office/drawing/2014/main" id="{5CCF11CF-8B02-60F0-120C-DDE62360EA57}"/>
              </a:ext>
            </a:extLst>
          </p:cNvPr>
          <p:cNvSpPr/>
          <p:nvPr/>
        </p:nvSpPr>
        <p:spPr>
          <a:xfrm>
            <a:off x="6676407" y="5448121"/>
            <a:ext cx="1080120" cy="400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8" name="Immagine 37">
            <a:extLst>
              <a:ext uri="{FF2B5EF4-FFF2-40B4-BE49-F238E27FC236}">
                <a16:creationId xmlns:a16="http://schemas.microsoft.com/office/drawing/2014/main" id="{276C71F8-2988-46CF-35F5-851B4BFD8F7F}"/>
              </a:ext>
            </a:extLst>
          </p:cNvPr>
          <p:cNvPicPr>
            <a:picLocks noChangeAspect="1"/>
          </p:cNvPicPr>
          <p:nvPr/>
        </p:nvPicPr>
        <p:blipFill>
          <a:blip r:embed="rId15"/>
          <a:stretch>
            <a:fillRect/>
          </a:stretch>
        </p:blipFill>
        <p:spPr>
          <a:xfrm>
            <a:off x="268870" y="4878861"/>
            <a:ext cx="8062713" cy="1200123"/>
          </a:xfrm>
          <a:prstGeom prst="rect">
            <a:avLst/>
          </a:prstGeom>
        </p:spPr>
      </p:pic>
      <p:sp>
        <p:nvSpPr>
          <p:cNvPr id="39" name="Ovale 38">
            <a:extLst>
              <a:ext uri="{FF2B5EF4-FFF2-40B4-BE49-F238E27FC236}">
                <a16:creationId xmlns:a16="http://schemas.microsoft.com/office/drawing/2014/main" id="{F54878E8-2171-7AA9-72B9-D1F912A4F8CF}"/>
              </a:ext>
            </a:extLst>
          </p:cNvPr>
          <p:cNvSpPr/>
          <p:nvPr/>
        </p:nvSpPr>
        <p:spPr>
          <a:xfrm>
            <a:off x="5590705" y="5420222"/>
            <a:ext cx="1080120" cy="400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6892BB58-6603-39B7-3186-9DD4E6BB6BB8}"/>
              </a:ext>
            </a:extLst>
          </p:cNvPr>
          <p:cNvSpPr/>
          <p:nvPr/>
        </p:nvSpPr>
        <p:spPr>
          <a:xfrm>
            <a:off x="19308" y="5069738"/>
            <a:ext cx="1272676" cy="10127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id="{D0D4FACD-BE04-C063-D1E8-6009EFCA35E1}"/>
              </a:ext>
            </a:extLst>
          </p:cNvPr>
          <p:cNvSpPr txBox="1"/>
          <p:nvPr/>
        </p:nvSpPr>
        <p:spPr>
          <a:xfrm>
            <a:off x="3491880" y="2301637"/>
            <a:ext cx="4707294" cy="1754326"/>
          </a:xfrm>
          <a:prstGeom prst="rect">
            <a:avLst/>
          </a:prstGeom>
          <a:solidFill>
            <a:schemeClr val="accent1"/>
          </a:solidFill>
        </p:spPr>
        <p:txBody>
          <a:bodyPr wrap="square">
            <a:spAutoFit/>
          </a:bodyPr>
          <a:lstStyle/>
          <a:p>
            <a:pPr algn="l"/>
            <a:r>
              <a:rPr lang="en-US" b="0" i="0" dirty="0">
                <a:solidFill>
                  <a:schemeClr val="bg1"/>
                </a:solidFill>
                <a:effectLst/>
                <a:latin typeface="Udemy Sans"/>
              </a:rPr>
              <a:t>Why were we not able to listen</a:t>
            </a:r>
          </a:p>
          <a:p>
            <a:pPr algn="l"/>
            <a:r>
              <a:rPr lang="en-US" b="0" i="0" dirty="0">
                <a:solidFill>
                  <a:schemeClr val="bg1"/>
                </a:solidFill>
                <a:effectLst/>
                <a:latin typeface="Udemy Sans"/>
              </a:rPr>
              <a:t>on port 80 for this custom container?</a:t>
            </a:r>
          </a:p>
          <a:p>
            <a:pPr algn="l"/>
            <a:r>
              <a:rPr lang="en-US" b="0" i="0" u="sng" dirty="0">
                <a:solidFill>
                  <a:schemeClr val="bg1"/>
                </a:solidFill>
                <a:effectLst/>
                <a:latin typeface="Udemy Sans"/>
              </a:rPr>
              <a:t>Because one step is missing here.</a:t>
            </a:r>
          </a:p>
          <a:p>
            <a:pPr algn="l"/>
            <a:r>
              <a:rPr lang="en-US" b="0" i="0" dirty="0">
                <a:solidFill>
                  <a:schemeClr val="bg1"/>
                </a:solidFill>
                <a:effectLst/>
                <a:latin typeface="Udemy Sans"/>
              </a:rPr>
              <a:t>Yes, we have this EXPOSE 80 instruction in our </a:t>
            </a:r>
            <a:r>
              <a:rPr lang="en-US" b="0" i="0" dirty="0" err="1">
                <a:solidFill>
                  <a:schemeClr val="bg1"/>
                </a:solidFill>
                <a:effectLst/>
                <a:latin typeface="Udemy Sans"/>
              </a:rPr>
              <a:t>Dockerfile</a:t>
            </a:r>
            <a:r>
              <a:rPr lang="en-US" dirty="0">
                <a:solidFill>
                  <a:schemeClr val="bg1"/>
                </a:solidFill>
                <a:latin typeface="Udemy Sans"/>
              </a:rPr>
              <a:t> </a:t>
            </a:r>
            <a:r>
              <a:rPr lang="en-US" b="0" i="0" dirty="0">
                <a:solidFill>
                  <a:schemeClr val="bg1"/>
                </a:solidFill>
                <a:effectLst/>
                <a:latin typeface="Udemy Sans"/>
              </a:rPr>
              <a:t>but actually, this instruction only is added for documentation purpose</a:t>
            </a:r>
          </a:p>
        </p:txBody>
      </p:sp>
      <p:cxnSp>
        <p:nvCxnSpPr>
          <p:cNvPr id="44" name="Connettore 2 43">
            <a:extLst>
              <a:ext uri="{FF2B5EF4-FFF2-40B4-BE49-F238E27FC236}">
                <a16:creationId xmlns:a16="http://schemas.microsoft.com/office/drawing/2014/main" id="{83B2BEB0-7917-2E2E-205F-D610104BBD7A}"/>
              </a:ext>
            </a:extLst>
          </p:cNvPr>
          <p:cNvCxnSpPr>
            <a:cxnSpLocks/>
          </p:cNvCxnSpPr>
          <p:nvPr/>
        </p:nvCxnSpPr>
        <p:spPr>
          <a:xfrm flipH="1" flipV="1">
            <a:off x="1387830" y="1979139"/>
            <a:ext cx="1939808" cy="945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Immagine 46">
            <a:extLst>
              <a:ext uri="{FF2B5EF4-FFF2-40B4-BE49-F238E27FC236}">
                <a16:creationId xmlns:a16="http://schemas.microsoft.com/office/drawing/2014/main" id="{E8796729-CA94-7742-AB8A-24FFC68F30EA}"/>
              </a:ext>
            </a:extLst>
          </p:cNvPr>
          <p:cNvPicPr>
            <a:picLocks noChangeAspect="1"/>
          </p:cNvPicPr>
          <p:nvPr/>
        </p:nvPicPr>
        <p:blipFill>
          <a:blip r:embed="rId16"/>
          <a:stretch>
            <a:fillRect/>
          </a:stretch>
        </p:blipFill>
        <p:spPr>
          <a:xfrm>
            <a:off x="306963" y="119497"/>
            <a:ext cx="8815022" cy="6448692"/>
          </a:xfrm>
          <a:prstGeom prst="rect">
            <a:avLst/>
          </a:prstGeom>
        </p:spPr>
      </p:pic>
      <p:sp>
        <p:nvSpPr>
          <p:cNvPr id="48" name="Ovale 47">
            <a:extLst>
              <a:ext uri="{FF2B5EF4-FFF2-40B4-BE49-F238E27FC236}">
                <a16:creationId xmlns:a16="http://schemas.microsoft.com/office/drawing/2014/main" id="{B434D6A4-0157-7778-7985-0E11DE5FEB11}"/>
              </a:ext>
            </a:extLst>
          </p:cNvPr>
          <p:cNvSpPr/>
          <p:nvPr/>
        </p:nvSpPr>
        <p:spPr>
          <a:xfrm>
            <a:off x="4873063" y="4487152"/>
            <a:ext cx="4321699" cy="400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0" name="Immagine 49">
            <a:extLst>
              <a:ext uri="{FF2B5EF4-FFF2-40B4-BE49-F238E27FC236}">
                <a16:creationId xmlns:a16="http://schemas.microsoft.com/office/drawing/2014/main" id="{8C770E74-8F27-8BC0-0560-9F607526F9E6}"/>
              </a:ext>
            </a:extLst>
          </p:cNvPr>
          <p:cNvPicPr>
            <a:picLocks noChangeAspect="1"/>
          </p:cNvPicPr>
          <p:nvPr/>
        </p:nvPicPr>
        <p:blipFill>
          <a:blip r:embed="rId17"/>
          <a:stretch>
            <a:fillRect/>
          </a:stretch>
        </p:blipFill>
        <p:spPr>
          <a:xfrm>
            <a:off x="526317" y="1356493"/>
            <a:ext cx="8062713" cy="3842861"/>
          </a:xfrm>
          <a:prstGeom prst="rect">
            <a:avLst/>
          </a:prstGeom>
        </p:spPr>
      </p:pic>
      <p:sp>
        <p:nvSpPr>
          <p:cNvPr id="51" name="Ovale 50">
            <a:extLst>
              <a:ext uri="{FF2B5EF4-FFF2-40B4-BE49-F238E27FC236}">
                <a16:creationId xmlns:a16="http://schemas.microsoft.com/office/drawing/2014/main" id="{CCA7BCAE-2E68-6560-0C6F-331A37389B1F}"/>
              </a:ext>
            </a:extLst>
          </p:cNvPr>
          <p:cNvSpPr/>
          <p:nvPr/>
        </p:nvSpPr>
        <p:spPr>
          <a:xfrm>
            <a:off x="876810" y="1226713"/>
            <a:ext cx="1343896" cy="400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CasellaDiTesto 51">
            <a:extLst>
              <a:ext uri="{FF2B5EF4-FFF2-40B4-BE49-F238E27FC236}">
                <a16:creationId xmlns:a16="http://schemas.microsoft.com/office/drawing/2014/main" id="{F84A2094-DE7D-EADD-B00D-DBE2091FA7B8}"/>
              </a:ext>
            </a:extLst>
          </p:cNvPr>
          <p:cNvSpPr txBox="1"/>
          <p:nvPr/>
        </p:nvSpPr>
        <p:spPr>
          <a:xfrm>
            <a:off x="3326641" y="4153154"/>
            <a:ext cx="4716624" cy="923330"/>
          </a:xfrm>
          <a:prstGeom prst="rect">
            <a:avLst/>
          </a:prstGeom>
          <a:solidFill>
            <a:schemeClr val="accent1"/>
          </a:solidFill>
        </p:spPr>
        <p:txBody>
          <a:bodyPr wrap="square">
            <a:spAutoFit/>
          </a:bodyPr>
          <a:lstStyle/>
          <a:p>
            <a:pPr algn="l"/>
            <a:r>
              <a:rPr lang="en-US" dirty="0">
                <a:solidFill>
                  <a:schemeClr val="bg1"/>
                </a:solidFill>
                <a:latin typeface="Udemy Sans"/>
              </a:rPr>
              <a:t>Please stop this container….</a:t>
            </a:r>
          </a:p>
          <a:p>
            <a:pPr algn="l"/>
            <a:r>
              <a:rPr lang="en-US" b="0" i="0" dirty="0">
                <a:solidFill>
                  <a:schemeClr val="bg1"/>
                </a:solidFill>
                <a:effectLst/>
                <a:latin typeface="Udemy Sans"/>
              </a:rPr>
              <a:t>Docker </a:t>
            </a:r>
            <a:r>
              <a:rPr lang="en-US" b="0" i="0" dirty="0" err="1">
                <a:solidFill>
                  <a:schemeClr val="bg1"/>
                </a:solidFill>
                <a:effectLst/>
                <a:latin typeface="Udemy Sans"/>
              </a:rPr>
              <a:t>ps</a:t>
            </a:r>
            <a:endParaRPr lang="en-US" b="0" i="0" dirty="0">
              <a:solidFill>
                <a:schemeClr val="bg1"/>
              </a:solidFill>
              <a:effectLst/>
              <a:latin typeface="Udemy Sans"/>
            </a:endParaRPr>
          </a:p>
          <a:p>
            <a:pPr algn="l"/>
            <a:r>
              <a:rPr lang="en-US" dirty="0">
                <a:solidFill>
                  <a:schemeClr val="bg1"/>
                </a:solidFill>
                <a:latin typeface="Udemy Sans"/>
              </a:rPr>
              <a:t>Docker stop “container name”</a:t>
            </a:r>
            <a:endParaRPr lang="en-US" b="0" i="0" dirty="0">
              <a:solidFill>
                <a:schemeClr val="bg1"/>
              </a:solidFill>
              <a:effectLst/>
              <a:latin typeface="Udemy Sans"/>
            </a:endParaRPr>
          </a:p>
        </p:txBody>
      </p:sp>
    </p:spTree>
    <p:extLst>
      <p:ext uri="{BB962C8B-B14F-4D97-AF65-F5344CB8AC3E}">
        <p14:creationId xmlns:p14="http://schemas.microsoft.com/office/powerpoint/2010/main" val="305108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fade">
                                      <p:cBhvr>
                                        <p:cTn id="102" dur="500"/>
                                        <p:tgtEl>
                                          <p:spTgt spid="3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500"/>
                                        <p:tgtEl>
                                          <p:spTgt spid="3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500"/>
                                        <p:tgtEl>
                                          <p:spTgt spid="4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500"/>
                                        <p:tgtEl>
                                          <p:spTgt spid="4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fade">
                                      <p:cBhvr>
                                        <p:cTn id="152" dur="500"/>
                                        <p:tgtEl>
                                          <p:spTgt spid="5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fade">
                                      <p:cBhvr>
                                        <p:cTn id="1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15" grpId="0" animBg="1"/>
      <p:bldP spid="16" grpId="0" animBg="1"/>
      <p:bldP spid="17" grpId="0" animBg="1"/>
      <p:bldP spid="20" grpId="0" animBg="1"/>
      <p:bldP spid="22" grpId="0" animBg="1"/>
      <p:bldP spid="25" grpId="0" animBg="1"/>
      <p:bldP spid="26" grpId="0" animBg="1"/>
      <p:bldP spid="27" grpId="0" animBg="1"/>
      <p:bldP spid="28" grpId="0" animBg="1"/>
      <p:bldP spid="31" grpId="0" animBg="1"/>
      <p:bldP spid="36" grpId="0" animBg="1"/>
      <p:bldP spid="39" grpId="0" animBg="1"/>
      <p:bldP spid="40" grpId="0" animBg="1"/>
      <p:bldP spid="42" grpId="0" animBg="1"/>
      <p:bldP spid="48" grpId="0" animBg="1"/>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44492861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257920" y="26064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954A7A31-1FCC-8B0C-2A75-417695B2DE64}"/>
              </a:ext>
            </a:extLst>
          </p:cNvPr>
          <p:cNvSpPr txBox="1"/>
          <p:nvPr/>
        </p:nvSpPr>
        <p:spPr>
          <a:xfrm>
            <a:off x="2339752" y="1124744"/>
            <a:ext cx="4716624" cy="646331"/>
          </a:xfrm>
          <a:prstGeom prst="rect">
            <a:avLst/>
          </a:prstGeom>
          <a:solidFill>
            <a:schemeClr val="accent1"/>
          </a:solidFill>
        </p:spPr>
        <p:txBody>
          <a:bodyPr wrap="square">
            <a:spAutoFit/>
          </a:bodyPr>
          <a:lstStyle/>
          <a:p>
            <a:pPr algn="l"/>
            <a:r>
              <a:rPr lang="en-US" dirty="0">
                <a:solidFill>
                  <a:schemeClr val="bg1"/>
                </a:solidFill>
                <a:latin typeface="Udemy Sans"/>
              </a:rPr>
              <a:t>Please change something inside html part of server.js file….</a:t>
            </a:r>
          </a:p>
        </p:txBody>
      </p:sp>
      <p:pic>
        <p:nvPicPr>
          <p:cNvPr id="6" name="Immagine 5">
            <a:extLst>
              <a:ext uri="{FF2B5EF4-FFF2-40B4-BE49-F238E27FC236}">
                <a16:creationId xmlns:a16="http://schemas.microsoft.com/office/drawing/2014/main" id="{8281C11C-4BB7-B712-1C33-80E4644FDD28}"/>
              </a:ext>
            </a:extLst>
          </p:cNvPr>
          <p:cNvPicPr>
            <a:picLocks noChangeAspect="1"/>
          </p:cNvPicPr>
          <p:nvPr/>
        </p:nvPicPr>
        <p:blipFill>
          <a:blip r:embed="rId7"/>
          <a:stretch>
            <a:fillRect/>
          </a:stretch>
        </p:blipFill>
        <p:spPr>
          <a:xfrm>
            <a:off x="335770" y="940686"/>
            <a:ext cx="8808230" cy="5313536"/>
          </a:xfrm>
          <a:prstGeom prst="rect">
            <a:avLst/>
          </a:prstGeom>
        </p:spPr>
      </p:pic>
      <p:sp>
        <p:nvSpPr>
          <p:cNvPr id="9" name="Ovale 8">
            <a:extLst>
              <a:ext uri="{FF2B5EF4-FFF2-40B4-BE49-F238E27FC236}">
                <a16:creationId xmlns:a16="http://schemas.microsoft.com/office/drawing/2014/main" id="{C8155209-B691-06F8-94D0-D02ECCD8AFCF}"/>
              </a:ext>
            </a:extLst>
          </p:cNvPr>
          <p:cNvSpPr/>
          <p:nvPr/>
        </p:nvSpPr>
        <p:spPr>
          <a:xfrm>
            <a:off x="2771800" y="3603538"/>
            <a:ext cx="1080120" cy="2324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79BE24B4-917F-20EC-7AB1-8D0A3E075C57}"/>
              </a:ext>
            </a:extLst>
          </p:cNvPr>
          <p:cNvPicPr>
            <a:picLocks noChangeAspect="1"/>
          </p:cNvPicPr>
          <p:nvPr/>
        </p:nvPicPr>
        <p:blipFill>
          <a:blip r:embed="rId8"/>
          <a:stretch>
            <a:fillRect/>
          </a:stretch>
        </p:blipFill>
        <p:spPr>
          <a:xfrm>
            <a:off x="3045996" y="3673017"/>
            <a:ext cx="652981" cy="118256"/>
          </a:xfrm>
          <a:prstGeom prst="rect">
            <a:avLst/>
          </a:prstGeom>
        </p:spPr>
      </p:pic>
      <p:sp>
        <p:nvSpPr>
          <p:cNvPr id="15" name="Ovale 14">
            <a:extLst>
              <a:ext uri="{FF2B5EF4-FFF2-40B4-BE49-F238E27FC236}">
                <a16:creationId xmlns:a16="http://schemas.microsoft.com/office/drawing/2014/main" id="{958E1A08-212B-7D3A-294B-431DF747CF6F}"/>
              </a:ext>
            </a:extLst>
          </p:cNvPr>
          <p:cNvSpPr/>
          <p:nvPr/>
        </p:nvSpPr>
        <p:spPr>
          <a:xfrm>
            <a:off x="2771800" y="3603539"/>
            <a:ext cx="1080120" cy="2324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0C68A866-3A59-9C97-1A22-47CA67255488}"/>
              </a:ext>
            </a:extLst>
          </p:cNvPr>
          <p:cNvPicPr>
            <a:picLocks noChangeAspect="1"/>
          </p:cNvPicPr>
          <p:nvPr/>
        </p:nvPicPr>
        <p:blipFill rotWithShape="1">
          <a:blip r:embed="rId9"/>
          <a:srcRect t="1" r="61833" b="27829"/>
          <a:stretch/>
        </p:blipFill>
        <p:spPr>
          <a:xfrm>
            <a:off x="6732240" y="4709122"/>
            <a:ext cx="1800200" cy="144016"/>
          </a:xfrm>
          <a:prstGeom prst="rect">
            <a:avLst/>
          </a:prstGeom>
        </p:spPr>
      </p:pic>
      <p:sp>
        <p:nvSpPr>
          <p:cNvPr id="18" name="Ovale 17">
            <a:extLst>
              <a:ext uri="{FF2B5EF4-FFF2-40B4-BE49-F238E27FC236}">
                <a16:creationId xmlns:a16="http://schemas.microsoft.com/office/drawing/2014/main" id="{F29F80C7-293A-B8A3-5534-861029BDA70B}"/>
              </a:ext>
            </a:extLst>
          </p:cNvPr>
          <p:cNvSpPr/>
          <p:nvPr/>
        </p:nvSpPr>
        <p:spPr>
          <a:xfrm>
            <a:off x="6732240" y="4505343"/>
            <a:ext cx="216024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1C5A91F7-DB1D-FE7B-EB61-E1EE9946F7A9}"/>
              </a:ext>
            </a:extLst>
          </p:cNvPr>
          <p:cNvPicPr>
            <a:picLocks noChangeAspect="1"/>
          </p:cNvPicPr>
          <p:nvPr/>
        </p:nvPicPr>
        <p:blipFill>
          <a:blip r:embed="rId10"/>
          <a:stretch>
            <a:fillRect/>
          </a:stretch>
        </p:blipFill>
        <p:spPr>
          <a:xfrm>
            <a:off x="1338040" y="1657068"/>
            <a:ext cx="7403079" cy="3347431"/>
          </a:xfrm>
          <a:prstGeom prst="rect">
            <a:avLst/>
          </a:prstGeom>
        </p:spPr>
      </p:pic>
      <p:sp>
        <p:nvSpPr>
          <p:cNvPr id="21" name="Ovale 20">
            <a:extLst>
              <a:ext uri="{FF2B5EF4-FFF2-40B4-BE49-F238E27FC236}">
                <a16:creationId xmlns:a16="http://schemas.microsoft.com/office/drawing/2014/main" id="{45A4561F-EE4C-0499-F171-3BB6B7181761}"/>
              </a:ext>
            </a:extLst>
          </p:cNvPr>
          <p:cNvSpPr/>
          <p:nvPr/>
        </p:nvSpPr>
        <p:spPr>
          <a:xfrm>
            <a:off x="4581330" y="2303399"/>
            <a:ext cx="1646854" cy="3839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D48FEC33-6B7D-898C-D85A-6E324B44CD2F}"/>
              </a:ext>
            </a:extLst>
          </p:cNvPr>
          <p:cNvSpPr txBox="1"/>
          <p:nvPr/>
        </p:nvSpPr>
        <p:spPr>
          <a:xfrm>
            <a:off x="2555776" y="2248937"/>
            <a:ext cx="4716624" cy="4247317"/>
          </a:xfrm>
          <a:prstGeom prst="rect">
            <a:avLst/>
          </a:prstGeom>
          <a:solidFill>
            <a:schemeClr val="accent1"/>
          </a:solidFill>
        </p:spPr>
        <p:txBody>
          <a:bodyPr wrap="square">
            <a:spAutoFit/>
          </a:bodyPr>
          <a:lstStyle/>
          <a:p>
            <a:pPr algn="l"/>
            <a:r>
              <a:rPr lang="en-US" b="0" i="0" dirty="0">
                <a:solidFill>
                  <a:schemeClr val="bg1"/>
                </a:solidFill>
                <a:effectLst/>
                <a:latin typeface="Udemy Sans"/>
              </a:rPr>
              <a:t>Nothing changed……</a:t>
            </a:r>
          </a:p>
          <a:p>
            <a:pPr algn="l"/>
            <a:endParaRPr lang="en-US" dirty="0">
              <a:solidFill>
                <a:schemeClr val="bg1"/>
              </a:solidFill>
              <a:latin typeface="Udemy Sans"/>
            </a:endParaRPr>
          </a:p>
          <a:p>
            <a:r>
              <a:rPr lang="en-US" b="1" dirty="0">
                <a:solidFill>
                  <a:schemeClr val="bg1"/>
                </a:solidFill>
                <a:effectLst>
                  <a:outerShdw blurRad="38100" dist="38100" dir="2700000" algn="tl">
                    <a:srgbClr val="000000">
                      <a:alpha val="43137"/>
                    </a:srgbClr>
                  </a:outerShdw>
                </a:effectLst>
              </a:rPr>
              <a:t>We need to rebuild our image to copy our updated source code into a new image</a:t>
            </a:r>
            <a:r>
              <a:rPr lang="en-US" dirty="0">
                <a:solidFill>
                  <a:schemeClr val="bg1"/>
                </a:solidFill>
              </a:rPr>
              <a:t>.</a:t>
            </a:r>
          </a:p>
          <a:p>
            <a:endParaRPr lang="en-US" dirty="0">
              <a:solidFill>
                <a:schemeClr val="bg1"/>
              </a:solidFill>
            </a:endParaRPr>
          </a:p>
          <a:p>
            <a:r>
              <a:rPr lang="en-US" dirty="0">
                <a:solidFill>
                  <a:schemeClr val="bg1"/>
                </a:solidFill>
              </a:rPr>
              <a:t>Now, if this sounds cumbersome and strange</a:t>
            </a:r>
          </a:p>
          <a:p>
            <a:r>
              <a:rPr lang="en-US" dirty="0">
                <a:solidFill>
                  <a:schemeClr val="bg1"/>
                </a:solidFill>
              </a:rPr>
              <a:t>that we have to rebuild our image</a:t>
            </a:r>
          </a:p>
          <a:p>
            <a:r>
              <a:rPr lang="en-US" dirty="0">
                <a:solidFill>
                  <a:schemeClr val="bg1"/>
                </a:solidFill>
              </a:rPr>
              <a:t>every time we change our code,</a:t>
            </a:r>
          </a:p>
          <a:p>
            <a:r>
              <a:rPr lang="en-US" dirty="0">
                <a:solidFill>
                  <a:schemeClr val="bg1"/>
                </a:solidFill>
              </a:rPr>
              <a:t>I have a good message for you.</a:t>
            </a:r>
          </a:p>
          <a:p>
            <a:r>
              <a:rPr lang="en-US" dirty="0">
                <a:solidFill>
                  <a:schemeClr val="bg1"/>
                </a:solidFill>
              </a:rPr>
              <a:t>We will find a more elegant and faster way</a:t>
            </a:r>
          </a:p>
          <a:p>
            <a:r>
              <a:rPr lang="en-US" dirty="0">
                <a:solidFill>
                  <a:schemeClr val="bg1"/>
                </a:solidFill>
              </a:rPr>
              <a:t>of picking up changes in our code later.</a:t>
            </a:r>
          </a:p>
          <a:p>
            <a:endParaRPr lang="en-US" dirty="0">
              <a:solidFill>
                <a:schemeClr val="bg1"/>
              </a:solidFill>
            </a:endParaRPr>
          </a:p>
          <a:p>
            <a:r>
              <a:rPr lang="en-US" dirty="0">
                <a:solidFill>
                  <a:schemeClr val="bg1"/>
                </a:solidFill>
              </a:rPr>
              <a:t>Please stop container, rebuild image and rerun container and </a:t>
            </a:r>
            <a:r>
              <a:rPr lang="en-US" dirty="0" err="1">
                <a:solidFill>
                  <a:schemeClr val="bg1"/>
                </a:solidFill>
              </a:rPr>
              <a:t>verifiy</a:t>
            </a:r>
            <a:r>
              <a:rPr lang="en-US" dirty="0">
                <a:solidFill>
                  <a:schemeClr val="bg1"/>
                </a:solidFill>
              </a:rPr>
              <a:t> changes….</a:t>
            </a:r>
          </a:p>
          <a:p>
            <a:endParaRPr lang="en-US" b="0" i="0" dirty="0">
              <a:solidFill>
                <a:schemeClr val="bg1"/>
              </a:solidFill>
              <a:effectLst/>
              <a:latin typeface="Udemy Sans"/>
            </a:endParaRPr>
          </a:p>
        </p:txBody>
      </p:sp>
      <p:pic>
        <p:nvPicPr>
          <p:cNvPr id="24" name="Immagine 23">
            <a:extLst>
              <a:ext uri="{FF2B5EF4-FFF2-40B4-BE49-F238E27FC236}">
                <a16:creationId xmlns:a16="http://schemas.microsoft.com/office/drawing/2014/main" id="{59313A19-B042-D2D0-D15C-852A232EE10A}"/>
              </a:ext>
            </a:extLst>
          </p:cNvPr>
          <p:cNvPicPr>
            <a:picLocks noChangeAspect="1"/>
          </p:cNvPicPr>
          <p:nvPr/>
        </p:nvPicPr>
        <p:blipFill>
          <a:blip r:embed="rId11"/>
          <a:stretch>
            <a:fillRect/>
          </a:stretch>
        </p:blipFill>
        <p:spPr>
          <a:xfrm>
            <a:off x="257920" y="3051508"/>
            <a:ext cx="8676456" cy="1037150"/>
          </a:xfrm>
          <a:prstGeom prst="rect">
            <a:avLst/>
          </a:prstGeom>
        </p:spPr>
      </p:pic>
      <p:sp>
        <p:nvSpPr>
          <p:cNvPr id="25" name="Ovale 24">
            <a:extLst>
              <a:ext uri="{FF2B5EF4-FFF2-40B4-BE49-F238E27FC236}">
                <a16:creationId xmlns:a16="http://schemas.microsoft.com/office/drawing/2014/main" id="{E217F803-8BB3-97A0-1C53-3D34CBE9B0F9}"/>
              </a:ext>
            </a:extLst>
          </p:cNvPr>
          <p:cNvSpPr/>
          <p:nvPr/>
        </p:nvSpPr>
        <p:spPr>
          <a:xfrm>
            <a:off x="6775972" y="2913628"/>
            <a:ext cx="1080120" cy="4167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A2813E55-BBBF-C347-5CE0-0656BB3783B4}"/>
              </a:ext>
            </a:extLst>
          </p:cNvPr>
          <p:cNvSpPr/>
          <p:nvPr/>
        </p:nvSpPr>
        <p:spPr>
          <a:xfrm>
            <a:off x="6775972" y="3405486"/>
            <a:ext cx="2110108" cy="341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A356B5E6-E348-4873-84A8-5D80D58ED0A5}"/>
              </a:ext>
            </a:extLst>
          </p:cNvPr>
          <p:cNvSpPr/>
          <p:nvPr/>
        </p:nvSpPr>
        <p:spPr>
          <a:xfrm>
            <a:off x="6454808" y="3780432"/>
            <a:ext cx="2110108" cy="341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a:extLst>
              <a:ext uri="{FF2B5EF4-FFF2-40B4-BE49-F238E27FC236}">
                <a16:creationId xmlns:a16="http://schemas.microsoft.com/office/drawing/2014/main" id="{16FC4A3A-07A7-780C-ED7F-C6D0782BA164}"/>
              </a:ext>
            </a:extLst>
          </p:cNvPr>
          <p:cNvPicPr>
            <a:picLocks noChangeAspect="1"/>
          </p:cNvPicPr>
          <p:nvPr/>
        </p:nvPicPr>
        <p:blipFill>
          <a:blip r:embed="rId12"/>
          <a:stretch>
            <a:fillRect/>
          </a:stretch>
        </p:blipFill>
        <p:spPr>
          <a:xfrm>
            <a:off x="257920" y="4080427"/>
            <a:ext cx="8808230" cy="897483"/>
          </a:xfrm>
          <a:prstGeom prst="rect">
            <a:avLst/>
          </a:prstGeom>
        </p:spPr>
      </p:pic>
      <p:sp>
        <p:nvSpPr>
          <p:cNvPr id="30" name="Ovale 29">
            <a:extLst>
              <a:ext uri="{FF2B5EF4-FFF2-40B4-BE49-F238E27FC236}">
                <a16:creationId xmlns:a16="http://schemas.microsoft.com/office/drawing/2014/main" id="{8D09BC30-6F10-B0CE-0935-C345039EED93}"/>
              </a:ext>
            </a:extLst>
          </p:cNvPr>
          <p:cNvSpPr/>
          <p:nvPr/>
        </p:nvSpPr>
        <p:spPr>
          <a:xfrm>
            <a:off x="4762398" y="4744719"/>
            <a:ext cx="4562129" cy="341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Immagine 31">
            <a:extLst>
              <a:ext uri="{FF2B5EF4-FFF2-40B4-BE49-F238E27FC236}">
                <a16:creationId xmlns:a16="http://schemas.microsoft.com/office/drawing/2014/main" id="{957A5050-C6EB-851B-122F-72D069EA74BF}"/>
              </a:ext>
            </a:extLst>
          </p:cNvPr>
          <p:cNvPicPr>
            <a:picLocks noChangeAspect="1"/>
          </p:cNvPicPr>
          <p:nvPr/>
        </p:nvPicPr>
        <p:blipFill>
          <a:blip r:embed="rId13"/>
          <a:stretch>
            <a:fillRect/>
          </a:stretch>
        </p:blipFill>
        <p:spPr>
          <a:xfrm>
            <a:off x="1134147" y="1410226"/>
            <a:ext cx="7403079" cy="3768942"/>
          </a:xfrm>
          <a:prstGeom prst="rect">
            <a:avLst/>
          </a:prstGeom>
        </p:spPr>
      </p:pic>
      <p:sp>
        <p:nvSpPr>
          <p:cNvPr id="33" name="Ovale 32">
            <a:extLst>
              <a:ext uri="{FF2B5EF4-FFF2-40B4-BE49-F238E27FC236}">
                <a16:creationId xmlns:a16="http://schemas.microsoft.com/office/drawing/2014/main" id="{D7C7E926-F39D-AE6F-2F51-6A8CA421EBE0}"/>
              </a:ext>
            </a:extLst>
          </p:cNvPr>
          <p:cNvSpPr/>
          <p:nvPr/>
        </p:nvSpPr>
        <p:spPr>
          <a:xfrm>
            <a:off x="4365103" y="2017917"/>
            <a:ext cx="1080120" cy="3634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CasellaDiTesto 33">
            <a:extLst>
              <a:ext uri="{FF2B5EF4-FFF2-40B4-BE49-F238E27FC236}">
                <a16:creationId xmlns:a16="http://schemas.microsoft.com/office/drawing/2014/main" id="{18AA5CEC-911D-CA25-15F3-2B553D25633D}"/>
              </a:ext>
            </a:extLst>
          </p:cNvPr>
          <p:cNvSpPr txBox="1"/>
          <p:nvPr/>
        </p:nvSpPr>
        <p:spPr>
          <a:xfrm>
            <a:off x="2599408" y="3948038"/>
            <a:ext cx="4716624" cy="923330"/>
          </a:xfrm>
          <a:prstGeom prst="rect">
            <a:avLst/>
          </a:prstGeom>
          <a:solidFill>
            <a:schemeClr val="accent1"/>
          </a:solidFill>
        </p:spPr>
        <p:txBody>
          <a:bodyPr wrap="square">
            <a:spAutoFit/>
          </a:bodyPr>
          <a:lstStyle/>
          <a:p>
            <a:pPr algn="l"/>
            <a:r>
              <a:rPr lang="en-US" dirty="0">
                <a:solidFill>
                  <a:schemeClr val="bg1"/>
                </a:solidFill>
                <a:latin typeface="Udemy Sans"/>
              </a:rPr>
              <a:t>Please stop this container….</a:t>
            </a:r>
          </a:p>
          <a:p>
            <a:pPr algn="l"/>
            <a:r>
              <a:rPr lang="en-US" b="0" i="0" dirty="0">
                <a:solidFill>
                  <a:schemeClr val="bg1"/>
                </a:solidFill>
                <a:effectLst/>
                <a:latin typeface="Udemy Sans"/>
              </a:rPr>
              <a:t>Docker </a:t>
            </a:r>
            <a:r>
              <a:rPr lang="en-US" b="0" i="0" dirty="0" err="1">
                <a:solidFill>
                  <a:schemeClr val="bg1"/>
                </a:solidFill>
                <a:effectLst/>
                <a:latin typeface="Udemy Sans"/>
              </a:rPr>
              <a:t>ps</a:t>
            </a:r>
            <a:endParaRPr lang="en-US" b="0" i="0" dirty="0">
              <a:solidFill>
                <a:schemeClr val="bg1"/>
              </a:solidFill>
              <a:effectLst/>
              <a:latin typeface="Udemy Sans"/>
            </a:endParaRPr>
          </a:p>
          <a:p>
            <a:pPr algn="l"/>
            <a:r>
              <a:rPr lang="en-US" dirty="0">
                <a:solidFill>
                  <a:schemeClr val="bg1"/>
                </a:solidFill>
                <a:latin typeface="Udemy Sans"/>
              </a:rPr>
              <a:t>Docker stop “container name”</a:t>
            </a:r>
            <a:endParaRPr lang="en-US" b="0" i="0" dirty="0">
              <a:solidFill>
                <a:schemeClr val="bg1"/>
              </a:solidFill>
              <a:effectLst/>
              <a:latin typeface="Udemy Sans"/>
            </a:endParaRPr>
          </a:p>
        </p:txBody>
      </p:sp>
    </p:spTree>
    <p:extLst>
      <p:ext uri="{BB962C8B-B14F-4D97-AF65-F5344CB8AC3E}">
        <p14:creationId xmlns:p14="http://schemas.microsoft.com/office/powerpoint/2010/main" val="17034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9" grpId="0" animBg="1"/>
      <p:bldP spid="15" grpId="0" animBg="1"/>
      <p:bldP spid="18" grpId="0" animBg="1"/>
      <p:bldP spid="21" grpId="0" animBg="1"/>
      <p:bldP spid="22" grpId="0" animBg="1"/>
      <p:bldP spid="25" grpId="0" animBg="1"/>
      <p:bldP spid="26" grpId="0" animBg="1"/>
      <p:bldP spid="27" grpId="0" animBg="1"/>
      <p:bldP spid="30"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536162189"/>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A5A0F8DE-6F92-B1A5-5B2C-E4683C8CD303}"/>
              </a:ext>
            </a:extLst>
          </p:cNvPr>
          <p:cNvSpPr txBox="1"/>
          <p:nvPr/>
        </p:nvSpPr>
        <p:spPr>
          <a:xfrm>
            <a:off x="2483768" y="1052736"/>
            <a:ext cx="4572000" cy="3416320"/>
          </a:xfrm>
          <a:prstGeom prst="rect">
            <a:avLst/>
          </a:prstGeom>
          <a:solidFill>
            <a:schemeClr val="accent1"/>
          </a:solidFill>
        </p:spPr>
        <p:txBody>
          <a:bodyPr wrap="square">
            <a:spAutoFit/>
          </a:bodyPr>
          <a:lstStyle/>
          <a:p>
            <a:pPr algn="l"/>
            <a:r>
              <a:rPr lang="en-US" b="0" i="0" dirty="0">
                <a:solidFill>
                  <a:schemeClr val="bg1"/>
                </a:solidFill>
                <a:effectLst/>
                <a:latin typeface="Udemy Sans"/>
              </a:rPr>
              <a:t>there is another important concept related to images which you also should be aware of.</a:t>
            </a:r>
          </a:p>
          <a:p>
            <a:pPr algn="l"/>
            <a:r>
              <a:rPr lang="en-US" b="0" i="0" dirty="0">
                <a:solidFill>
                  <a:schemeClr val="bg1"/>
                </a:solidFill>
                <a:effectLst/>
                <a:latin typeface="Udemy Sans"/>
              </a:rPr>
              <a:t>They are layer based.</a:t>
            </a:r>
          </a:p>
          <a:p>
            <a:pPr algn="l"/>
            <a:r>
              <a:rPr lang="en-US" b="0" i="0" u="sng" dirty="0">
                <a:solidFill>
                  <a:schemeClr val="bg1"/>
                </a:solidFill>
                <a:effectLst/>
                <a:latin typeface="Udemy Sans"/>
              </a:rPr>
              <a:t>Now what do I mean by that?</a:t>
            </a:r>
          </a:p>
          <a:p>
            <a:pPr algn="l"/>
            <a:r>
              <a:rPr lang="en-US" b="0" i="0" dirty="0">
                <a:solidFill>
                  <a:schemeClr val="bg1"/>
                </a:solidFill>
                <a:effectLst/>
                <a:latin typeface="Udemy Sans"/>
              </a:rPr>
              <a:t>With that, I mean that when you build an image, or when you rebuild it, only the instructions where something changed,</a:t>
            </a:r>
          </a:p>
          <a:p>
            <a:pPr algn="l"/>
            <a:r>
              <a:rPr lang="en-US" b="0" i="0" dirty="0">
                <a:solidFill>
                  <a:schemeClr val="bg1"/>
                </a:solidFill>
                <a:effectLst/>
                <a:latin typeface="Udemy Sans"/>
              </a:rPr>
              <a:t>and all the instructions there after are re-evaluated.</a:t>
            </a:r>
          </a:p>
          <a:p>
            <a:pPr algn="l"/>
            <a:endParaRPr lang="en-US" dirty="0">
              <a:solidFill>
                <a:schemeClr val="bg1"/>
              </a:solidFill>
              <a:latin typeface="Udemy Sans"/>
            </a:endParaRPr>
          </a:p>
          <a:p>
            <a:pPr algn="l"/>
            <a:r>
              <a:rPr lang="en-US" b="0" i="0" dirty="0">
                <a:solidFill>
                  <a:schemeClr val="bg1"/>
                </a:solidFill>
                <a:effectLst/>
                <a:latin typeface="Udemy Sans"/>
              </a:rPr>
              <a:t>Verify if you </a:t>
            </a:r>
            <a:r>
              <a:rPr lang="en-US" b="0" i="0" dirty="0" err="1">
                <a:solidFill>
                  <a:schemeClr val="bg1"/>
                </a:solidFill>
                <a:effectLst/>
                <a:latin typeface="Udemy Sans"/>
              </a:rPr>
              <a:t>rebuil</a:t>
            </a:r>
            <a:r>
              <a:rPr lang="en-US" b="0" i="0" dirty="0">
                <a:solidFill>
                  <a:schemeClr val="bg1"/>
                </a:solidFill>
                <a:effectLst/>
                <a:latin typeface="Udemy Sans"/>
              </a:rPr>
              <a:t> the </a:t>
            </a:r>
            <a:r>
              <a:rPr lang="en-US" b="0" i="0" dirty="0" err="1">
                <a:solidFill>
                  <a:schemeClr val="bg1"/>
                </a:solidFill>
                <a:effectLst/>
                <a:latin typeface="Udemy Sans"/>
              </a:rPr>
              <a:t>previus</a:t>
            </a:r>
            <a:r>
              <a:rPr lang="en-US" b="0" i="0" dirty="0">
                <a:solidFill>
                  <a:schemeClr val="bg1"/>
                </a:solidFill>
                <a:effectLst/>
                <a:latin typeface="Udemy Sans"/>
              </a:rPr>
              <a:t> image …..SUPERFAST</a:t>
            </a:r>
          </a:p>
        </p:txBody>
      </p:sp>
      <p:pic>
        <p:nvPicPr>
          <p:cNvPr id="10" name="Immagine 9">
            <a:extLst>
              <a:ext uri="{FF2B5EF4-FFF2-40B4-BE49-F238E27FC236}">
                <a16:creationId xmlns:a16="http://schemas.microsoft.com/office/drawing/2014/main" id="{9F648651-4165-31A5-6C1C-7887D24C52B8}"/>
              </a:ext>
            </a:extLst>
          </p:cNvPr>
          <p:cNvPicPr>
            <a:picLocks noChangeAspect="1"/>
          </p:cNvPicPr>
          <p:nvPr/>
        </p:nvPicPr>
        <p:blipFill>
          <a:blip r:embed="rId7"/>
          <a:stretch>
            <a:fillRect/>
          </a:stretch>
        </p:blipFill>
        <p:spPr>
          <a:xfrm>
            <a:off x="555779" y="4586106"/>
            <a:ext cx="8568952" cy="1761681"/>
          </a:xfrm>
          <a:prstGeom prst="rect">
            <a:avLst/>
          </a:prstGeom>
        </p:spPr>
      </p:pic>
      <p:sp>
        <p:nvSpPr>
          <p:cNvPr id="11" name="Ovale 10">
            <a:extLst>
              <a:ext uri="{FF2B5EF4-FFF2-40B4-BE49-F238E27FC236}">
                <a16:creationId xmlns:a16="http://schemas.microsoft.com/office/drawing/2014/main" id="{594005BA-C474-8711-C61E-A2818D988795}"/>
              </a:ext>
            </a:extLst>
          </p:cNvPr>
          <p:cNvSpPr/>
          <p:nvPr/>
        </p:nvSpPr>
        <p:spPr>
          <a:xfrm>
            <a:off x="7812360" y="4365104"/>
            <a:ext cx="1440160" cy="5687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C61DE58B-431A-E2EE-AC7D-7842AB666FA8}"/>
              </a:ext>
            </a:extLst>
          </p:cNvPr>
          <p:cNvSpPr txBox="1"/>
          <p:nvPr/>
        </p:nvSpPr>
        <p:spPr>
          <a:xfrm>
            <a:off x="2255676" y="1022117"/>
            <a:ext cx="5196644" cy="3416320"/>
          </a:xfrm>
          <a:prstGeom prst="rect">
            <a:avLst/>
          </a:prstGeom>
          <a:solidFill>
            <a:schemeClr val="accent1"/>
          </a:solidFill>
        </p:spPr>
        <p:txBody>
          <a:bodyPr wrap="square">
            <a:spAutoFit/>
          </a:bodyPr>
          <a:lstStyle/>
          <a:p>
            <a:pPr algn="l"/>
            <a:r>
              <a:rPr lang="en-US" b="1" i="0" dirty="0">
                <a:solidFill>
                  <a:schemeClr val="bg1"/>
                </a:solidFill>
                <a:effectLst/>
                <a:latin typeface="Udemy Sans"/>
              </a:rPr>
              <a:t>Docker caches every instruction result</a:t>
            </a:r>
            <a:r>
              <a:rPr lang="en-US" b="0" i="0" dirty="0">
                <a:solidFill>
                  <a:schemeClr val="bg1"/>
                </a:solidFill>
                <a:effectLst/>
                <a:latin typeface="Udemy Sans"/>
              </a:rPr>
              <a:t>,</a:t>
            </a:r>
          </a:p>
          <a:p>
            <a:pPr algn="l"/>
            <a:r>
              <a:rPr lang="en-US" b="0" i="0" dirty="0">
                <a:solidFill>
                  <a:schemeClr val="bg1"/>
                </a:solidFill>
                <a:effectLst/>
                <a:latin typeface="Udemy Sans"/>
              </a:rPr>
              <a:t>and when you then rebuild an image,</a:t>
            </a:r>
          </a:p>
          <a:p>
            <a:pPr algn="l"/>
            <a:r>
              <a:rPr lang="en-US" b="0" i="0" dirty="0">
                <a:solidFill>
                  <a:schemeClr val="bg1"/>
                </a:solidFill>
                <a:effectLst/>
                <a:latin typeface="Udemy Sans"/>
              </a:rPr>
              <a:t>it will use these cached results, </a:t>
            </a:r>
            <a:r>
              <a:rPr lang="en-US" b="0" i="0" u="sng" dirty="0">
                <a:solidFill>
                  <a:schemeClr val="bg1"/>
                </a:solidFill>
                <a:effectLst/>
                <a:latin typeface="Udemy Sans"/>
              </a:rPr>
              <a:t>if there is no need to run an instruction again.</a:t>
            </a:r>
          </a:p>
          <a:p>
            <a:pPr algn="l"/>
            <a:endParaRPr lang="en-US" b="0" i="0" u="sng" dirty="0">
              <a:solidFill>
                <a:schemeClr val="bg1"/>
              </a:solidFill>
              <a:effectLst/>
              <a:latin typeface="Udemy Sans"/>
            </a:endParaRPr>
          </a:p>
          <a:p>
            <a:pPr algn="l"/>
            <a:r>
              <a:rPr lang="en-US" b="1" i="0" dirty="0">
                <a:solidFill>
                  <a:schemeClr val="bg1"/>
                </a:solidFill>
                <a:effectLst/>
                <a:latin typeface="Udemy Sans"/>
              </a:rPr>
              <a:t>And this is called a layer based architecture</a:t>
            </a:r>
            <a:r>
              <a:rPr lang="en-US" b="0" i="0" dirty="0">
                <a:solidFill>
                  <a:schemeClr val="bg1"/>
                </a:solidFill>
                <a:effectLst/>
                <a:latin typeface="Udemy Sans"/>
              </a:rPr>
              <a:t>.</a:t>
            </a:r>
          </a:p>
          <a:p>
            <a:pPr algn="l"/>
            <a:endParaRPr lang="en-US" b="0" i="0" dirty="0">
              <a:solidFill>
                <a:schemeClr val="bg1"/>
              </a:solidFill>
              <a:effectLst/>
              <a:latin typeface="Udemy Sans"/>
            </a:endParaRPr>
          </a:p>
          <a:p>
            <a:pPr algn="l"/>
            <a:r>
              <a:rPr lang="en-US" b="0" i="0" dirty="0">
                <a:solidFill>
                  <a:schemeClr val="bg1"/>
                </a:solidFill>
                <a:effectLst/>
                <a:latin typeface="Udemy Sans"/>
              </a:rPr>
              <a:t>Every instruction represents a layer in your </a:t>
            </a:r>
            <a:r>
              <a:rPr lang="en-US" b="0" i="0" dirty="0" err="1">
                <a:solidFill>
                  <a:schemeClr val="bg1"/>
                </a:solidFill>
                <a:effectLst/>
                <a:latin typeface="Udemy Sans"/>
              </a:rPr>
              <a:t>Dockerfile</a:t>
            </a:r>
            <a:r>
              <a:rPr lang="en-US" b="0" i="0" dirty="0">
                <a:solidFill>
                  <a:schemeClr val="bg1"/>
                </a:solidFill>
                <a:effectLst/>
                <a:latin typeface="Udemy Sans"/>
              </a:rPr>
              <a:t>.</a:t>
            </a:r>
          </a:p>
          <a:p>
            <a:pPr algn="l"/>
            <a:r>
              <a:rPr lang="en-US" b="0" i="0" dirty="0">
                <a:solidFill>
                  <a:schemeClr val="bg1"/>
                </a:solidFill>
                <a:effectLst/>
                <a:latin typeface="Udemy Sans"/>
              </a:rPr>
              <a:t>And an image is simply built up from multiple layers based on these different instructions.</a:t>
            </a:r>
          </a:p>
          <a:p>
            <a:pPr algn="l"/>
            <a:endParaRPr lang="en-US" dirty="0">
              <a:solidFill>
                <a:schemeClr val="bg1"/>
              </a:solidFill>
              <a:latin typeface="Udemy Sans"/>
            </a:endParaRPr>
          </a:p>
          <a:p>
            <a:r>
              <a:rPr lang="en-US" dirty="0">
                <a:solidFill>
                  <a:schemeClr val="bg1"/>
                </a:solidFill>
              </a:rPr>
              <a:t>In addition, an image is </a:t>
            </a:r>
            <a:r>
              <a:rPr lang="en-US" b="1" dirty="0">
                <a:solidFill>
                  <a:schemeClr val="bg1"/>
                </a:solidFill>
                <a:effectLst>
                  <a:outerShdw blurRad="38100" dist="38100" dir="2700000" algn="tl">
                    <a:srgbClr val="000000">
                      <a:alpha val="43137"/>
                    </a:srgbClr>
                  </a:outerShdw>
                </a:effectLst>
              </a:rPr>
              <a:t>read only</a:t>
            </a:r>
            <a:endParaRPr lang="en-US" b="1" i="0" dirty="0">
              <a:solidFill>
                <a:schemeClr val="bg1"/>
              </a:solidFill>
              <a:effectLst>
                <a:outerShdw blurRad="38100" dist="38100" dir="2700000" algn="tl">
                  <a:srgbClr val="000000">
                    <a:alpha val="43137"/>
                  </a:srgbClr>
                </a:outerShdw>
              </a:effectLst>
              <a:latin typeface="Udemy Sans"/>
            </a:endParaRPr>
          </a:p>
        </p:txBody>
      </p:sp>
      <p:pic>
        <p:nvPicPr>
          <p:cNvPr id="19" name="Immagine 18">
            <a:extLst>
              <a:ext uri="{FF2B5EF4-FFF2-40B4-BE49-F238E27FC236}">
                <a16:creationId xmlns:a16="http://schemas.microsoft.com/office/drawing/2014/main" id="{709771FF-7DCE-9666-DC95-0786EDDAC2DF}"/>
              </a:ext>
            </a:extLst>
          </p:cNvPr>
          <p:cNvPicPr>
            <a:picLocks noChangeAspect="1"/>
          </p:cNvPicPr>
          <p:nvPr/>
        </p:nvPicPr>
        <p:blipFill>
          <a:blip r:embed="rId8"/>
          <a:stretch>
            <a:fillRect/>
          </a:stretch>
        </p:blipFill>
        <p:spPr>
          <a:xfrm>
            <a:off x="551521" y="947786"/>
            <a:ext cx="8028384" cy="3558147"/>
          </a:xfrm>
          <a:prstGeom prst="rect">
            <a:avLst/>
          </a:prstGeom>
        </p:spPr>
      </p:pic>
      <p:sp>
        <p:nvSpPr>
          <p:cNvPr id="28" name="CasellaDiTesto 27">
            <a:extLst>
              <a:ext uri="{FF2B5EF4-FFF2-40B4-BE49-F238E27FC236}">
                <a16:creationId xmlns:a16="http://schemas.microsoft.com/office/drawing/2014/main" id="{4131B954-84DF-14AB-8E18-CD769DFBCDCA}"/>
              </a:ext>
            </a:extLst>
          </p:cNvPr>
          <p:cNvSpPr txBox="1"/>
          <p:nvPr/>
        </p:nvSpPr>
        <p:spPr>
          <a:xfrm>
            <a:off x="2374035" y="4100651"/>
            <a:ext cx="4632648" cy="2308324"/>
          </a:xfrm>
          <a:prstGeom prst="rect">
            <a:avLst/>
          </a:prstGeom>
          <a:solidFill>
            <a:schemeClr val="accent1"/>
          </a:solidFill>
        </p:spPr>
        <p:txBody>
          <a:bodyPr wrap="square">
            <a:spAutoFit/>
          </a:bodyPr>
          <a:lstStyle/>
          <a:p>
            <a:pPr algn="ctr"/>
            <a:r>
              <a:rPr lang="en-US" b="0" i="0" u="sng" dirty="0">
                <a:solidFill>
                  <a:schemeClr val="bg1"/>
                </a:solidFill>
                <a:effectLst/>
                <a:latin typeface="Udemy Sans"/>
              </a:rPr>
              <a:t>So whenever one layer changed,</a:t>
            </a:r>
          </a:p>
          <a:p>
            <a:pPr algn="ctr"/>
            <a:r>
              <a:rPr lang="en-US" b="0" i="0" dirty="0">
                <a:solidFill>
                  <a:schemeClr val="bg1"/>
                </a:solidFill>
                <a:effectLst/>
                <a:latin typeface="Udemy Sans"/>
              </a:rPr>
              <a:t>all subsequent layers are also re-executed.</a:t>
            </a:r>
          </a:p>
          <a:p>
            <a:pPr algn="ctr"/>
            <a:endParaRPr lang="en-US" dirty="0">
              <a:solidFill>
                <a:schemeClr val="bg1"/>
              </a:solidFill>
              <a:latin typeface="Udemy Sans"/>
            </a:endParaRPr>
          </a:p>
          <a:p>
            <a:pPr algn="ctr"/>
            <a:r>
              <a:rPr lang="en-US" dirty="0">
                <a:solidFill>
                  <a:schemeClr val="bg1"/>
                </a:solidFill>
              </a:rPr>
              <a:t>It exists to speed up the creation of images</a:t>
            </a:r>
          </a:p>
          <a:p>
            <a:pPr algn="ctr"/>
            <a:r>
              <a:rPr lang="en-US" u="sng" dirty="0">
                <a:solidFill>
                  <a:schemeClr val="bg1"/>
                </a:solidFill>
              </a:rPr>
              <a:t>since Docker only rebuilds and re-executes</a:t>
            </a:r>
          </a:p>
          <a:p>
            <a:pPr algn="ctr"/>
            <a:r>
              <a:rPr lang="en-US" dirty="0">
                <a:solidFill>
                  <a:schemeClr val="bg1"/>
                </a:solidFill>
              </a:rPr>
              <a:t>what needs to be re-executed?</a:t>
            </a:r>
          </a:p>
          <a:p>
            <a:pPr algn="ctr"/>
            <a:r>
              <a:rPr lang="en-US" dirty="0">
                <a:solidFill>
                  <a:schemeClr val="bg1"/>
                </a:solidFill>
              </a:rPr>
              <a:t>YES OF COURSE….</a:t>
            </a:r>
          </a:p>
          <a:p>
            <a:pPr algn="ctr"/>
            <a:endParaRPr lang="en-US" b="0" i="0" dirty="0">
              <a:solidFill>
                <a:schemeClr val="bg1"/>
              </a:solidFill>
              <a:effectLst/>
              <a:latin typeface="Udemy Sans"/>
            </a:endParaRPr>
          </a:p>
        </p:txBody>
      </p:sp>
      <p:pic>
        <p:nvPicPr>
          <p:cNvPr id="35" name="Immagine 34">
            <a:extLst>
              <a:ext uri="{FF2B5EF4-FFF2-40B4-BE49-F238E27FC236}">
                <a16:creationId xmlns:a16="http://schemas.microsoft.com/office/drawing/2014/main" id="{0381C4F5-5A5B-829B-CADD-44AD6DFF1F69}"/>
              </a:ext>
            </a:extLst>
          </p:cNvPr>
          <p:cNvPicPr>
            <a:picLocks noChangeAspect="1"/>
          </p:cNvPicPr>
          <p:nvPr/>
        </p:nvPicPr>
        <p:blipFill>
          <a:blip r:embed="rId9"/>
          <a:stretch>
            <a:fillRect/>
          </a:stretch>
        </p:blipFill>
        <p:spPr>
          <a:xfrm>
            <a:off x="506290" y="818357"/>
            <a:ext cx="4305901" cy="5572903"/>
          </a:xfrm>
          <a:prstGeom prst="rect">
            <a:avLst/>
          </a:prstGeom>
        </p:spPr>
      </p:pic>
      <p:sp>
        <p:nvSpPr>
          <p:cNvPr id="36" name="CasellaDiTesto 35">
            <a:extLst>
              <a:ext uri="{FF2B5EF4-FFF2-40B4-BE49-F238E27FC236}">
                <a16:creationId xmlns:a16="http://schemas.microsoft.com/office/drawing/2014/main" id="{CFD9AAC3-4037-AD16-1C88-61BF507E8864}"/>
              </a:ext>
            </a:extLst>
          </p:cNvPr>
          <p:cNvSpPr txBox="1"/>
          <p:nvPr/>
        </p:nvSpPr>
        <p:spPr>
          <a:xfrm>
            <a:off x="965112" y="4365104"/>
            <a:ext cx="2310744" cy="369332"/>
          </a:xfrm>
          <a:prstGeom prst="rect">
            <a:avLst/>
          </a:prstGeom>
          <a:solidFill>
            <a:schemeClr val="accent1"/>
          </a:solidFill>
        </p:spPr>
        <p:txBody>
          <a:bodyPr wrap="square">
            <a:spAutoFit/>
          </a:bodyPr>
          <a:lstStyle/>
          <a:p>
            <a:pPr algn="l"/>
            <a:r>
              <a:rPr lang="en-US" dirty="0">
                <a:solidFill>
                  <a:schemeClr val="bg1"/>
                </a:solidFill>
                <a:latin typeface="Udemy Sans"/>
              </a:rPr>
              <a:t>OLD Docker file</a:t>
            </a:r>
            <a:endParaRPr lang="en-US" b="0" i="0" dirty="0">
              <a:solidFill>
                <a:schemeClr val="bg1"/>
              </a:solidFill>
              <a:effectLst/>
              <a:latin typeface="Udemy Sans"/>
            </a:endParaRPr>
          </a:p>
        </p:txBody>
      </p:sp>
      <p:pic>
        <p:nvPicPr>
          <p:cNvPr id="38" name="Immagine 37">
            <a:extLst>
              <a:ext uri="{FF2B5EF4-FFF2-40B4-BE49-F238E27FC236}">
                <a16:creationId xmlns:a16="http://schemas.microsoft.com/office/drawing/2014/main" id="{866B1F33-CB3B-104C-AFB9-7A34A15275D1}"/>
              </a:ext>
            </a:extLst>
          </p:cNvPr>
          <p:cNvPicPr>
            <a:picLocks noChangeAspect="1"/>
          </p:cNvPicPr>
          <p:nvPr/>
        </p:nvPicPr>
        <p:blipFill rotWithShape="1">
          <a:blip r:embed="rId10"/>
          <a:srcRect r="23816"/>
          <a:stretch/>
        </p:blipFill>
        <p:spPr>
          <a:xfrm>
            <a:off x="4769767" y="832506"/>
            <a:ext cx="3780145" cy="5547592"/>
          </a:xfrm>
          <a:prstGeom prst="rect">
            <a:avLst/>
          </a:prstGeom>
        </p:spPr>
      </p:pic>
      <p:sp>
        <p:nvSpPr>
          <p:cNvPr id="39" name="Ovale 38">
            <a:extLst>
              <a:ext uri="{FF2B5EF4-FFF2-40B4-BE49-F238E27FC236}">
                <a16:creationId xmlns:a16="http://schemas.microsoft.com/office/drawing/2014/main" id="{E09345B4-8191-BFF3-750D-D281BFF4A713}"/>
              </a:ext>
            </a:extLst>
          </p:cNvPr>
          <p:cNvSpPr/>
          <p:nvPr/>
        </p:nvSpPr>
        <p:spPr>
          <a:xfrm>
            <a:off x="1094471" y="1783615"/>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F4648252-55F7-1E3B-8578-37062D1332A5}"/>
              </a:ext>
            </a:extLst>
          </p:cNvPr>
          <p:cNvSpPr/>
          <p:nvPr/>
        </p:nvSpPr>
        <p:spPr>
          <a:xfrm>
            <a:off x="5508104" y="2949435"/>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33820E8A-E970-F792-CF96-E3401552EBE3}"/>
              </a:ext>
            </a:extLst>
          </p:cNvPr>
          <p:cNvSpPr/>
          <p:nvPr/>
        </p:nvSpPr>
        <p:spPr>
          <a:xfrm>
            <a:off x="5060871" y="2031270"/>
            <a:ext cx="3488808" cy="91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id="{F9266A9F-E4D3-C2B6-11BD-355EC5077E50}"/>
              </a:ext>
            </a:extLst>
          </p:cNvPr>
          <p:cNvSpPr txBox="1"/>
          <p:nvPr/>
        </p:nvSpPr>
        <p:spPr>
          <a:xfrm>
            <a:off x="5621753" y="4806667"/>
            <a:ext cx="2310744" cy="369332"/>
          </a:xfrm>
          <a:prstGeom prst="rect">
            <a:avLst/>
          </a:prstGeom>
          <a:solidFill>
            <a:schemeClr val="accent1"/>
          </a:solidFill>
        </p:spPr>
        <p:txBody>
          <a:bodyPr wrap="square">
            <a:spAutoFit/>
          </a:bodyPr>
          <a:lstStyle/>
          <a:p>
            <a:pPr algn="l"/>
            <a:r>
              <a:rPr lang="en-US" dirty="0">
                <a:solidFill>
                  <a:schemeClr val="bg1"/>
                </a:solidFill>
                <a:latin typeface="Udemy Sans"/>
              </a:rPr>
              <a:t>NEW Docker file</a:t>
            </a:r>
            <a:endParaRPr lang="en-US" b="0" i="0" dirty="0">
              <a:solidFill>
                <a:schemeClr val="bg1"/>
              </a:solidFill>
              <a:effectLst/>
              <a:latin typeface="Udemy Sans"/>
            </a:endParaRPr>
          </a:p>
        </p:txBody>
      </p:sp>
      <p:pic>
        <p:nvPicPr>
          <p:cNvPr id="44" name="Immagine 43">
            <a:extLst>
              <a:ext uri="{FF2B5EF4-FFF2-40B4-BE49-F238E27FC236}">
                <a16:creationId xmlns:a16="http://schemas.microsoft.com/office/drawing/2014/main" id="{2699B49C-60D5-466C-E6C8-BFBBAC821782}"/>
              </a:ext>
            </a:extLst>
          </p:cNvPr>
          <p:cNvPicPr>
            <a:picLocks noChangeAspect="1"/>
          </p:cNvPicPr>
          <p:nvPr/>
        </p:nvPicPr>
        <p:blipFill>
          <a:blip r:embed="rId11"/>
          <a:stretch>
            <a:fillRect/>
          </a:stretch>
        </p:blipFill>
        <p:spPr>
          <a:xfrm>
            <a:off x="155658" y="1196751"/>
            <a:ext cx="8972728" cy="4058061"/>
          </a:xfrm>
          <a:prstGeom prst="rect">
            <a:avLst/>
          </a:prstGeom>
        </p:spPr>
      </p:pic>
      <p:sp>
        <p:nvSpPr>
          <p:cNvPr id="46" name="CasellaDiTesto 45">
            <a:extLst>
              <a:ext uri="{FF2B5EF4-FFF2-40B4-BE49-F238E27FC236}">
                <a16:creationId xmlns:a16="http://schemas.microsoft.com/office/drawing/2014/main" id="{EE78850E-F9D7-4B00-D429-F8E1281D7430}"/>
              </a:ext>
            </a:extLst>
          </p:cNvPr>
          <p:cNvSpPr txBox="1"/>
          <p:nvPr/>
        </p:nvSpPr>
        <p:spPr>
          <a:xfrm>
            <a:off x="2218353" y="1859340"/>
            <a:ext cx="4697962"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A container will use the environment stored in an image, and then just add this extra layer on top of it, this running node server process for example, and allocate resources, memory and so on to run the application,</a:t>
            </a:r>
          </a:p>
          <a:p>
            <a:pPr algn="ctr"/>
            <a:r>
              <a:rPr lang="en-US" b="1" i="0" dirty="0">
                <a:solidFill>
                  <a:schemeClr val="bg1"/>
                </a:solidFill>
                <a:effectLst/>
                <a:latin typeface="Udemy Sans"/>
              </a:rPr>
              <a:t>but it will not copy that code</a:t>
            </a:r>
            <a:r>
              <a:rPr lang="en-US" b="0" i="0" dirty="0">
                <a:solidFill>
                  <a:schemeClr val="bg1"/>
                </a:solidFill>
                <a:effectLst/>
                <a:latin typeface="Udemy Sans"/>
              </a:rPr>
              <a:t>.</a:t>
            </a:r>
          </a:p>
          <a:p>
            <a:pPr algn="l"/>
            <a:r>
              <a:rPr lang="en-US" b="0" i="0" dirty="0">
                <a:solidFill>
                  <a:schemeClr val="bg1"/>
                </a:solidFill>
                <a:effectLst>
                  <a:outerShdw blurRad="38100" dist="38100" dir="2700000" algn="tl">
                    <a:srgbClr val="000000">
                      <a:alpha val="43137"/>
                    </a:srgbClr>
                  </a:outerShdw>
                </a:effectLst>
                <a:latin typeface="Udemy Sans"/>
              </a:rPr>
              <a:t>So Our Code and the node environment,</a:t>
            </a:r>
          </a:p>
          <a:p>
            <a:pPr algn="l"/>
            <a:r>
              <a:rPr lang="en-US" b="0" i="0" dirty="0">
                <a:solidFill>
                  <a:schemeClr val="bg1"/>
                </a:solidFill>
                <a:effectLst>
                  <a:outerShdw blurRad="38100" dist="38100" dir="2700000" algn="tl">
                    <a:srgbClr val="000000">
                      <a:alpha val="43137"/>
                    </a:srgbClr>
                  </a:outerShdw>
                </a:effectLst>
                <a:latin typeface="Udemy Sans"/>
              </a:rPr>
              <a:t>is not getting copied three times here.</a:t>
            </a:r>
          </a:p>
          <a:p>
            <a:pPr algn="l"/>
            <a:r>
              <a:rPr lang="en-US" b="0" i="0" dirty="0">
                <a:solidFill>
                  <a:schemeClr val="bg1"/>
                </a:solidFill>
                <a:effectLst/>
                <a:latin typeface="Udemy Sans"/>
              </a:rPr>
              <a:t>If we have one image and two containers, it exists only once in the image and containers use that image and the code in it.</a:t>
            </a:r>
          </a:p>
        </p:txBody>
      </p:sp>
    </p:spTree>
    <p:extLst>
      <p:ext uri="{BB962C8B-B14F-4D97-AF65-F5344CB8AC3E}">
        <p14:creationId xmlns:p14="http://schemas.microsoft.com/office/powerpoint/2010/main" val="9999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28" grpId="0" animBg="1"/>
      <p:bldP spid="36" grpId="0" animBg="1"/>
      <p:bldP spid="39" grpId="0" animBg="1"/>
      <p:bldP spid="40" grpId="0" animBg="1"/>
      <p:bldP spid="41" grpId="0" animBg="1"/>
      <p:bldP spid="42"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568001866"/>
              </p:ext>
            </p:extLst>
          </p:nvPr>
        </p:nvGraphicFramePr>
        <p:xfrm>
          <a:off x="669242" y="237340"/>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594087" y="147396"/>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8AC85F39-9119-6A61-EDD7-FA99E8EF8C71}"/>
              </a:ext>
            </a:extLst>
          </p:cNvPr>
          <p:cNvPicPr>
            <a:picLocks noChangeAspect="1"/>
          </p:cNvPicPr>
          <p:nvPr/>
        </p:nvPicPr>
        <p:blipFill rotWithShape="1">
          <a:blip r:embed="rId7"/>
          <a:srcRect t="9492"/>
          <a:stretch/>
        </p:blipFill>
        <p:spPr>
          <a:xfrm>
            <a:off x="517876" y="910414"/>
            <a:ext cx="7744906" cy="2655597"/>
          </a:xfrm>
          <a:prstGeom prst="rect">
            <a:avLst/>
          </a:prstGeom>
        </p:spPr>
      </p:pic>
      <p:pic>
        <p:nvPicPr>
          <p:cNvPr id="7" name="Immagine 6">
            <a:extLst>
              <a:ext uri="{FF2B5EF4-FFF2-40B4-BE49-F238E27FC236}">
                <a16:creationId xmlns:a16="http://schemas.microsoft.com/office/drawing/2014/main" id="{A28E7A1A-E3A1-B965-DC6A-2D2CE4C5957C}"/>
              </a:ext>
            </a:extLst>
          </p:cNvPr>
          <p:cNvPicPr>
            <a:picLocks noChangeAspect="1"/>
          </p:cNvPicPr>
          <p:nvPr/>
        </p:nvPicPr>
        <p:blipFill rotWithShape="1">
          <a:blip r:embed="rId8"/>
          <a:srcRect t="9025"/>
          <a:stretch/>
        </p:blipFill>
        <p:spPr>
          <a:xfrm>
            <a:off x="555981" y="3717372"/>
            <a:ext cx="7668695" cy="2903288"/>
          </a:xfrm>
          <a:prstGeom prst="rect">
            <a:avLst/>
          </a:prstGeom>
        </p:spPr>
      </p:pic>
      <p:pic>
        <p:nvPicPr>
          <p:cNvPr id="12" name="Immagine 11">
            <a:extLst>
              <a:ext uri="{FF2B5EF4-FFF2-40B4-BE49-F238E27FC236}">
                <a16:creationId xmlns:a16="http://schemas.microsoft.com/office/drawing/2014/main" id="{A3297A29-3534-8B34-4805-CE9829EA7C8D}"/>
              </a:ext>
            </a:extLst>
          </p:cNvPr>
          <p:cNvPicPr>
            <a:picLocks noChangeAspect="1"/>
          </p:cNvPicPr>
          <p:nvPr/>
        </p:nvPicPr>
        <p:blipFill>
          <a:blip r:embed="rId9"/>
          <a:stretch>
            <a:fillRect/>
          </a:stretch>
        </p:blipFill>
        <p:spPr>
          <a:xfrm>
            <a:off x="632191" y="1014672"/>
            <a:ext cx="7592485" cy="2553056"/>
          </a:xfrm>
          <a:prstGeom prst="rect">
            <a:avLst/>
          </a:prstGeom>
        </p:spPr>
      </p:pic>
      <p:pic>
        <p:nvPicPr>
          <p:cNvPr id="15" name="Immagine 14">
            <a:extLst>
              <a:ext uri="{FF2B5EF4-FFF2-40B4-BE49-F238E27FC236}">
                <a16:creationId xmlns:a16="http://schemas.microsoft.com/office/drawing/2014/main" id="{E545CB03-83E7-E33F-B20E-67118D0FBED5}"/>
              </a:ext>
            </a:extLst>
          </p:cNvPr>
          <p:cNvPicPr>
            <a:picLocks noChangeAspect="1"/>
          </p:cNvPicPr>
          <p:nvPr/>
        </p:nvPicPr>
        <p:blipFill>
          <a:blip r:embed="rId10"/>
          <a:stretch>
            <a:fillRect/>
          </a:stretch>
        </p:blipFill>
        <p:spPr>
          <a:xfrm>
            <a:off x="627376" y="3729043"/>
            <a:ext cx="7602113" cy="2592288"/>
          </a:xfrm>
          <a:prstGeom prst="rect">
            <a:avLst/>
          </a:prstGeom>
        </p:spPr>
      </p:pic>
      <p:pic>
        <p:nvPicPr>
          <p:cNvPr id="17" name="Immagine 16">
            <a:extLst>
              <a:ext uri="{FF2B5EF4-FFF2-40B4-BE49-F238E27FC236}">
                <a16:creationId xmlns:a16="http://schemas.microsoft.com/office/drawing/2014/main" id="{5D767066-EA8A-37D6-2899-38EEFBA64675}"/>
              </a:ext>
            </a:extLst>
          </p:cNvPr>
          <p:cNvPicPr>
            <a:picLocks noChangeAspect="1"/>
          </p:cNvPicPr>
          <p:nvPr/>
        </p:nvPicPr>
        <p:blipFill>
          <a:blip r:embed="rId11"/>
          <a:stretch>
            <a:fillRect/>
          </a:stretch>
        </p:blipFill>
        <p:spPr>
          <a:xfrm>
            <a:off x="647841" y="1076862"/>
            <a:ext cx="7678222" cy="2638793"/>
          </a:xfrm>
          <a:prstGeom prst="rect">
            <a:avLst/>
          </a:prstGeom>
        </p:spPr>
      </p:pic>
      <p:pic>
        <p:nvPicPr>
          <p:cNvPr id="20" name="Immagine 19">
            <a:extLst>
              <a:ext uri="{FF2B5EF4-FFF2-40B4-BE49-F238E27FC236}">
                <a16:creationId xmlns:a16="http://schemas.microsoft.com/office/drawing/2014/main" id="{12D6291A-C484-848A-7CB4-1779BCDC3DA3}"/>
              </a:ext>
            </a:extLst>
          </p:cNvPr>
          <p:cNvPicPr>
            <a:picLocks noChangeAspect="1"/>
          </p:cNvPicPr>
          <p:nvPr/>
        </p:nvPicPr>
        <p:blipFill>
          <a:blip r:embed="rId12"/>
          <a:stretch>
            <a:fillRect/>
          </a:stretch>
        </p:blipFill>
        <p:spPr>
          <a:xfrm>
            <a:off x="705353" y="3734176"/>
            <a:ext cx="7544853" cy="2543530"/>
          </a:xfrm>
          <a:prstGeom prst="rect">
            <a:avLst/>
          </a:prstGeom>
        </p:spPr>
      </p:pic>
      <p:pic>
        <p:nvPicPr>
          <p:cNvPr id="22" name="Immagine 21">
            <a:extLst>
              <a:ext uri="{FF2B5EF4-FFF2-40B4-BE49-F238E27FC236}">
                <a16:creationId xmlns:a16="http://schemas.microsoft.com/office/drawing/2014/main" id="{FDDEB086-E50A-E183-4C8C-2ED1057398A2}"/>
              </a:ext>
            </a:extLst>
          </p:cNvPr>
          <p:cNvPicPr>
            <a:picLocks noChangeAspect="1"/>
          </p:cNvPicPr>
          <p:nvPr/>
        </p:nvPicPr>
        <p:blipFill>
          <a:blip r:embed="rId13"/>
          <a:stretch>
            <a:fillRect/>
          </a:stretch>
        </p:blipFill>
        <p:spPr>
          <a:xfrm>
            <a:off x="656766" y="3586249"/>
            <a:ext cx="7744906" cy="2619741"/>
          </a:xfrm>
          <a:prstGeom prst="rect">
            <a:avLst/>
          </a:prstGeom>
        </p:spPr>
      </p:pic>
    </p:spTree>
    <p:extLst>
      <p:ext uri="{BB962C8B-B14F-4D97-AF65-F5344CB8AC3E}">
        <p14:creationId xmlns:p14="http://schemas.microsoft.com/office/powerpoint/2010/main" val="22197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0</TotalTime>
  <Words>3083</Words>
  <Application>Microsoft Office PowerPoint</Application>
  <PresentationFormat>Presentazione su schermo (4:3)</PresentationFormat>
  <Paragraphs>309</Paragraphs>
  <Slides>23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23</vt:i4>
      </vt:variant>
    </vt:vector>
  </HeadingPairs>
  <TitlesOfParts>
    <vt:vector size="27"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1050</cp:revision>
  <dcterms:created xsi:type="dcterms:W3CDTF">2013-02-13T14:15:36Z</dcterms:created>
  <dcterms:modified xsi:type="dcterms:W3CDTF">2023-06-03T19:31:39Z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